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52"/>
  </p:notesMasterIdLst>
  <p:sldIdLst>
    <p:sldId id="267" r:id="rId5"/>
    <p:sldId id="294" r:id="rId6"/>
    <p:sldId id="319" r:id="rId7"/>
    <p:sldId id="320" r:id="rId8"/>
    <p:sldId id="295" r:id="rId9"/>
    <p:sldId id="322" r:id="rId10"/>
    <p:sldId id="323" r:id="rId11"/>
    <p:sldId id="298" r:id="rId12"/>
    <p:sldId id="299" r:id="rId13"/>
    <p:sldId id="302" r:id="rId14"/>
    <p:sldId id="300" r:id="rId15"/>
    <p:sldId id="301" r:id="rId16"/>
    <p:sldId id="309" r:id="rId17"/>
    <p:sldId id="310" r:id="rId18"/>
    <p:sldId id="311" r:id="rId19"/>
    <p:sldId id="312" r:id="rId20"/>
    <p:sldId id="304" r:id="rId21"/>
    <p:sldId id="303" r:id="rId22"/>
    <p:sldId id="308" r:id="rId23"/>
    <p:sldId id="313" r:id="rId24"/>
    <p:sldId id="324" r:id="rId25"/>
    <p:sldId id="325" r:id="rId26"/>
    <p:sldId id="326" r:id="rId27"/>
    <p:sldId id="327" r:id="rId28"/>
    <p:sldId id="296" r:id="rId29"/>
    <p:sldId id="305" r:id="rId30"/>
    <p:sldId id="315" r:id="rId31"/>
    <p:sldId id="316" r:id="rId32"/>
    <p:sldId id="317" r:id="rId33"/>
    <p:sldId id="328" r:id="rId34"/>
    <p:sldId id="329" r:id="rId35"/>
    <p:sldId id="318" r:id="rId36"/>
    <p:sldId id="339" r:id="rId37"/>
    <p:sldId id="330" r:id="rId38"/>
    <p:sldId id="340" r:id="rId39"/>
    <p:sldId id="331" r:id="rId40"/>
    <p:sldId id="332" r:id="rId41"/>
    <p:sldId id="333" r:id="rId42"/>
    <p:sldId id="334" r:id="rId43"/>
    <p:sldId id="341" r:id="rId44"/>
    <p:sldId id="335" r:id="rId45"/>
    <p:sldId id="336" r:id="rId46"/>
    <p:sldId id="337" r:id="rId47"/>
    <p:sldId id="297" r:id="rId48"/>
    <p:sldId id="306" r:id="rId49"/>
    <p:sldId id="307" r:id="rId50"/>
    <p:sldId id="277" r:id="rId51"/>
  </p:sldIdLst>
  <p:sldSz cx="12192000" cy="6858000"/>
  <p:notesSz cx="6858000" cy="9144000"/>
  <p:embeddedFontLst>
    <p:embeddedFont>
      <p:font typeface="Franklin Gothic Book" panose="020B0503020102020204" pitchFamily="34" charset="0"/>
      <p:regular r:id="rId53"/>
      <p:italic r:id="rId54"/>
    </p:embeddedFont>
    <p:embeddedFont>
      <p:font typeface="Franklin Gothic Medium" panose="020B0603020102020204" pitchFamily="34" charset="0"/>
      <p:regular r:id="rId55"/>
      <p:italic r:id="rId56"/>
    </p:embeddedFont>
    <p:embeddedFont>
      <p:font typeface="Franklin Gothic Medium Cond" panose="020B0606030402020204" pitchFamily="34" charset="0"/>
      <p:regular r:id="rId5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31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FB991"/>
    <a:srgbClr val="DDB945"/>
    <a:srgbClr val="EBD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52564-33FC-4C1C-B73D-8F7F636895E9}" v="1" dt="2025-06-05T03:03:53.4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6" autoAdjust="0"/>
    <p:restoredTop sz="94714"/>
  </p:normalViewPr>
  <p:slideViewPr>
    <p:cSldViewPr snapToGrid="0">
      <p:cViewPr varScale="1">
        <p:scale>
          <a:sx n="104" d="100"/>
          <a:sy n="104" d="100"/>
        </p:scale>
        <p:origin x="552" y="114"/>
      </p:cViewPr>
      <p:guideLst>
        <p:guide orient="horz" pos="1080"/>
        <p:guide pos="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font" Target="fonts/font3.fntdata"/><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1.fntdata"/><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4.fntdata"/><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2.fntdata"/><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5.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mboden, Eric A" userId="b1d61d38-563f-4175-975d-5b8d9c3277a2" providerId="ADAL" clId="{20F52564-33FC-4C1C-B73D-8F7F636895E9}"/>
    <pc:docChg chg="custSel addSld modSld">
      <pc:chgData name="Imboden, Eric A" userId="b1d61d38-563f-4175-975d-5b8d9c3277a2" providerId="ADAL" clId="{20F52564-33FC-4C1C-B73D-8F7F636895E9}" dt="2025-06-05T03:18:39.198" v="171" actId="20577"/>
      <pc:docMkLst>
        <pc:docMk/>
      </pc:docMkLst>
      <pc:sldChg chg="modSp mod">
        <pc:chgData name="Imboden, Eric A" userId="b1d61d38-563f-4175-975d-5b8d9c3277a2" providerId="ADAL" clId="{20F52564-33FC-4C1C-B73D-8F7F636895E9}" dt="2025-06-05T03:18:18.441" v="152" actId="20577"/>
        <pc:sldMkLst>
          <pc:docMk/>
          <pc:sldMk cId="2498204476" sldId="303"/>
        </pc:sldMkLst>
        <pc:spChg chg="mod">
          <ac:chgData name="Imboden, Eric A" userId="b1d61d38-563f-4175-975d-5b8d9c3277a2" providerId="ADAL" clId="{20F52564-33FC-4C1C-B73D-8F7F636895E9}" dt="2025-06-05T03:18:18.441" v="152" actId="20577"/>
          <ac:spMkLst>
            <pc:docMk/>
            <pc:sldMk cId="2498204476" sldId="303"/>
            <ac:spMk id="2" creationId="{6E58BAE8-2E90-F4E4-393A-F0FD3AEC7271}"/>
          </ac:spMkLst>
        </pc:spChg>
      </pc:sldChg>
      <pc:sldChg chg="modSp mod">
        <pc:chgData name="Imboden, Eric A" userId="b1d61d38-563f-4175-975d-5b8d9c3277a2" providerId="ADAL" clId="{20F52564-33FC-4C1C-B73D-8F7F636895E9}" dt="2025-06-05T03:18:39.198" v="171" actId="20577"/>
        <pc:sldMkLst>
          <pc:docMk/>
          <pc:sldMk cId="3729583322" sldId="313"/>
        </pc:sldMkLst>
        <pc:spChg chg="mod">
          <ac:chgData name="Imboden, Eric A" userId="b1d61d38-563f-4175-975d-5b8d9c3277a2" providerId="ADAL" clId="{20F52564-33FC-4C1C-B73D-8F7F636895E9}" dt="2025-06-05T03:18:39.198" v="171" actId="20577"/>
          <ac:spMkLst>
            <pc:docMk/>
            <pc:sldMk cId="3729583322" sldId="313"/>
            <ac:spMk id="2" creationId="{E8328759-CE74-A198-5DA4-541DFA9D0002}"/>
          </ac:spMkLst>
        </pc:spChg>
      </pc:sldChg>
      <pc:sldChg chg="modSp mod">
        <pc:chgData name="Imboden, Eric A" userId="b1d61d38-563f-4175-975d-5b8d9c3277a2" providerId="ADAL" clId="{20F52564-33FC-4C1C-B73D-8F7F636895E9}" dt="2025-06-05T02:59:43.836" v="5" actId="20577"/>
        <pc:sldMkLst>
          <pc:docMk/>
          <pc:sldMk cId="1385134684" sldId="330"/>
        </pc:sldMkLst>
        <pc:spChg chg="mod">
          <ac:chgData name="Imboden, Eric A" userId="b1d61d38-563f-4175-975d-5b8d9c3277a2" providerId="ADAL" clId="{20F52564-33FC-4C1C-B73D-8F7F636895E9}" dt="2025-06-05T02:59:43.836" v="5" actId="20577"/>
          <ac:spMkLst>
            <pc:docMk/>
            <pc:sldMk cId="1385134684" sldId="330"/>
            <ac:spMk id="3" creationId="{A9EAABCC-2BCA-6F57-993C-40F459579300}"/>
          </ac:spMkLst>
        </pc:spChg>
      </pc:sldChg>
      <pc:sldChg chg="modSp mod">
        <pc:chgData name="Imboden, Eric A" userId="b1d61d38-563f-4175-975d-5b8d9c3277a2" providerId="ADAL" clId="{20F52564-33FC-4C1C-B73D-8F7F636895E9}" dt="2025-06-05T02:57:53.229" v="2" actId="20577"/>
        <pc:sldMkLst>
          <pc:docMk/>
          <pc:sldMk cId="1912666715" sldId="337"/>
        </pc:sldMkLst>
        <pc:spChg chg="mod">
          <ac:chgData name="Imboden, Eric A" userId="b1d61d38-563f-4175-975d-5b8d9c3277a2" providerId="ADAL" clId="{20F52564-33FC-4C1C-B73D-8F7F636895E9}" dt="2025-06-05T02:57:53.229" v="2" actId="20577"/>
          <ac:spMkLst>
            <pc:docMk/>
            <pc:sldMk cId="1912666715" sldId="337"/>
            <ac:spMk id="3" creationId="{D18CE5A1-3469-5746-6518-DE73CF316F64}"/>
          </ac:spMkLst>
        </pc:spChg>
      </pc:sldChg>
      <pc:sldChg chg="add">
        <pc:chgData name="Imboden, Eric A" userId="b1d61d38-563f-4175-975d-5b8d9c3277a2" providerId="ADAL" clId="{20F52564-33FC-4C1C-B73D-8F7F636895E9}" dt="2025-06-05T02:59:33.474" v="3" actId="2890"/>
        <pc:sldMkLst>
          <pc:docMk/>
          <pc:sldMk cId="27106150" sldId="340"/>
        </pc:sldMkLst>
      </pc:sldChg>
      <pc:sldChg chg="modSp add mod">
        <pc:chgData name="Imboden, Eric A" userId="b1d61d38-563f-4175-975d-5b8d9c3277a2" providerId="ADAL" clId="{20F52564-33FC-4C1C-B73D-8F7F636895E9}" dt="2025-06-05T03:05:04.143" v="146" actId="20577"/>
        <pc:sldMkLst>
          <pc:docMk/>
          <pc:sldMk cId="2777548116" sldId="341"/>
        </pc:sldMkLst>
        <pc:spChg chg="mod">
          <ac:chgData name="Imboden, Eric A" userId="b1d61d38-563f-4175-975d-5b8d9c3277a2" providerId="ADAL" clId="{20F52564-33FC-4C1C-B73D-8F7F636895E9}" dt="2025-06-05T03:05:04.143" v="146" actId="20577"/>
          <ac:spMkLst>
            <pc:docMk/>
            <pc:sldMk cId="2777548116" sldId="341"/>
            <ac:spMk id="3" creationId="{98DEE2D5-9D4D-8CD2-426E-232AEAFA10A8}"/>
          </ac:spMkLst>
        </pc:spChg>
        <pc:picChg chg="mod">
          <ac:chgData name="Imboden, Eric A" userId="b1d61d38-563f-4175-975d-5b8d9c3277a2" providerId="ADAL" clId="{20F52564-33FC-4C1C-B73D-8F7F636895E9}" dt="2025-06-05T03:03:53.486" v="7" actId="14826"/>
          <ac:picMkLst>
            <pc:docMk/>
            <pc:sldMk cId="2777548116" sldId="341"/>
            <ac:picMk id="10" creationId="{DC1BCCEB-1E6C-2724-ADC7-CBC40DCA39D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2025-06-04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13" name="Purdue Logo" descr="Purdue Logo">
            <a:extLst>
              <a:ext uri="{FF2B5EF4-FFF2-40B4-BE49-F238E27FC236}">
                <a16:creationId xmlns:a16="http://schemas.microsoft.com/office/drawing/2014/main" id="{121060AA-930A-4F8F-D7F6-9CFE82494609}"/>
              </a:ext>
            </a:extLst>
          </p:cNvPr>
          <p:cNvPicPr>
            <a:picLocks noChangeAspect="1"/>
          </p:cNvPicPr>
          <p:nvPr userDrawn="1"/>
        </p:nvPicPr>
        <p:blipFill>
          <a:blip r:embed="rId2"/>
          <a:stretch>
            <a:fillRect/>
          </a:stretch>
        </p:blipFill>
        <p:spPr>
          <a:xfrm>
            <a:off x="1027077" y="5756157"/>
            <a:ext cx="2709200" cy="484939"/>
          </a:xfrm>
          <a:prstGeom prst="rect">
            <a:avLst/>
          </a:prstGeom>
        </p:spPr>
      </p:pic>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3"/>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1023257" y="2005070"/>
            <a:ext cx="7763458" cy="592834"/>
          </a:xfrm>
        </p:spPr>
        <p:txBody>
          <a:bodyPr>
            <a:noAutofit/>
          </a:bodyPr>
          <a:lstStyle>
            <a:lvl1pPr>
              <a:defRPr sz="5400" cap="none">
                <a:solidFill>
                  <a:schemeClr val="bg1"/>
                </a:solidFill>
              </a:defRPr>
            </a:lvl1pPr>
          </a:lstStyle>
          <a:p>
            <a:r>
              <a:rPr lang="en-US" dirty="0"/>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1023257" y="2629338"/>
            <a:ext cx="7763458" cy="449263"/>
          </a:xfrm>
        </p:spPr>
        <p:txBody>
          <a:bodyPr>
            <a:noAutofit/>
          </a:bodyPr>
          <a:lstStyle>
            <a:lvl1pPr marL="0" indent="0">
              <a:buFontTx/>
              <a:buNone/>
              <a:defRPr sz="2400" b="1">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1023257" y="3107129"/>
            <a:ext cx="7763458" cy="449263"/>
          </a:xfrm>
        </p:spPr>
        <p:txBody>
          <a:bodyPr>
            <a:normAutofit/>
          </a:bodyPr>
          <a:lstStyle>
            <a:lvl1pPr marL="0" indent="0">
              <a:buFontTx/>
              <a:buNone/>
              <a:defRPr sz="1600">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fld id="{C7124C19-F609-8C4C-8116-78E353E3E672}" type="datetime1">
              <a:rPr lang="en-US" smtClean="0"/>
              <a:t>3/29/23</a:t>
            </a:fld>
            <a:endParaRPr lang="en-US" dirty="0"/>
          </a:p>
        </p:txBody>
      </p:sp>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3" y="3652272"/>
            <a:ext cx="5469743"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1" y="1543323"/>
            <a:ext cx="546974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6275945" y="1543323"/>
            <a:ext cx="5458727"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6264929" y="3652271"/>
            <a:ext cx="5469743"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5" name="Slide Number Placeholder 4">
            <a:extLst>
              <a:ext uri="{FF2B5EF4-FFF2-40B4-BE49-F238E27FC236}">
                <a16:creationId xmlns:a16="http://schemas.microsoft.com/office/drawing/2014/main" id="{9DAB9F8C-827B-9FF4-8ED9-94B840825275}"/>
              </a:ext>
            </a:extLst>
          </p:cNvPr>
          <p:cNvSpPr>
            <a:spLocks noGrp="1"/>
          </p:cNvSpPr>
          <p:nvPr>
            <p:ph type="sldNum" sz="quarter" idx="16"/>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46314" y="3652272"/>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2" y="1543323"/>
            <a:ext cx="3534479"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336974" y="1543324"/>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325959" y="3652272"/>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8205605" y="1532307"/>
            <a:ext cx="3527360"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8194590" y="3641255"/>
            <a:ext cx="3534479" cy="2345757"/>
          </a:xfrm>
        </p:spPr>
        <p:txBody>
          <a:bodyPr numCol="1">
            <a:noAutofit/>
          </a:bodyPr>
          <a:lstStyle>
            <a:lvl1pPr marL="285750" indent="-285750" algn="l" fontAlgn="t">
              <a:buFont typeface="Wingdings" pitchFamily="2" charset="2"/>
              <a:buChar char="§"/>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5" name="Slide Number Placeholder 4">
            <a:extLst>
              <a:ext uri="{FF2B5EF4-FFF2-40B4-BE49-F238E27FC236}">
                <a16:creationId xmlns:a16="http://schemas.microsoft.com/office/drawing/2014/main" id="{196A746C-74C4-5932-427A-31197558E4C2}"/>
              </a:ext>
            </a:extLst>
          </p:cNvPr>
          <p:cNvSpPr>
            <a:spLocks noGrp="1"/>
          </p:cNvSpPr>
          <p:nvPr>
            <p:ph type="sldNum" sz="quarter" idx="18"/>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457202" y="457200"/>
            <a:ext cx="4314823" cy="964096"/>
          </a:xfrm>
        </p:spPr>
        <p:txBody>
          <a:bodyPr anchor="b"/>
          <a:lstStyle>
            <a:lvl1pPr>
              <a:defRPr sz="32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457202" y="1570383"/>
            <a:ext cx="4314823" cy="42986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5071871" y="457200"/>
            <a:ext cx="6662927" cy="541178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821C840C-3AA9-6493-3A9D-CE82D8D49211}"/>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6" name="Slide Number Placeholder 5">
            <a:extLst>
              <a:ext uri="{FF2B5EF4-FFF2-40B4-BE49-F238E27FC236}">
                <a16:creationId xmlns:a16="http://schemas.microsoft.com/office/drawing/2014/main" id="{0F51D343-4F7E-84C3-CD08-673F2FE5FD22}"/>
              </a:ext>
            </a:extLst>
          </p:cNvPr>
          <p:cNvSpPr>
            <a:spLocks noGrp="1"/>
          </p:cNvSpPr>
          <p:nvPr>
            <p:ph type="sldNum" sz="quarter" idx="10"/>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hoto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99A83-2C12-9A72-A547-B9374C1072DC}"/>
              </a:ext>
            </a:extLst>
          </p:cNvPr>
          <p:cNvSpPr>
            <a:spLocks noGrp="1"/>
          </p:cNvSpPr>
          <p:nvPr>
            <p:ph type="title"/>
          </p:nvPr>
        </p:nvSpPr>
        <p:spPr>
          <a:xfrm>
            <a:off x="446314" y="470037"/>
            <a:ext cx="4325711" cy="1034775"/>
          </a:xfrm>
        </p:spPr>
        <p:txBody>
          <a:bodyPr anchor="b"/>
          <a:lstStyle>
            <a:lvl1pPr fontAlgn="t">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5183188" y="470037"/>
            <a:ext cx="6562498" cy="5391013"/>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46314" y="1759226"/>
            <a:ext cx="4325711" cy="4086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6" name="Slide Number Placeholder 5">
            <a:extLst>
              <a:ext uri="{FF2B5EF4-FFF2-40B4-BE49-F238E27FC236}">
                <a16:creationId xmlns:a16="http://schemas.microsoft.com/office/drawing/2014/main" id="{CA25B1EA-1D6F-289D-FACB-9040F171AD5C}"/>
              </a:ext>
            </a:extLst>
          </p:cNvPr>
          <p:cNvSpPr>
            <a:spLocks noGrp="1"/>
          </p:cNvSpPr>
          <p:nvPr>
            <p:ph type="sldNum" sz="quarter" idx="10"/>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34333543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46313"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6286962" y="1543323"/>
            <a:ext cx="5458727" cy="431772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4" name="Slide Number Placeholder 3">
            <a:extLst>
              <a:ext uri="{FF2B5EF4-FFF2-40B4-BE49-F238E27FC236}">
                <a16:creationId xmlns:a16="http://schemas.microsoft.com/office/drawing/2014/main" id="{F29B4851-011B-C9F1-B12A-2265ABEC7501}"/>
              </a:ext>
            </a:extLst>
          </p:cNvPr>
          <p:cNvSpPr>
            <a:spLocks noGrp="1"/>
          </p:cNvSpPr>
          <p:nvPr>
            <p:ph type="sldNum" sz="quarter" idx="14"/>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68086" y="1543323"/>
            <a:ext cx="5862679"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6615759" y="1543322"/>
            <a:ext cx="5129927" cy="43075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3486577" y="3795304"/>
            <a:ext cx="2844188"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68086" y="3795304"/>
            <a:ext cx="2844188"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6" name="Slide Number Placeholder 5">
            <a:extLst>
              <a:ext uri="{FF2B5EF4-FFF2-40B4-BE49-F238E27FC236}">
                <a16:creationId xmlns:a16="http://schemas.microsoft.com/office/drawing/2014/main" id="{6E14516F-C8C7-9666-D863-2EEAB76C8685}"/>
              </a:ext>
            </a:extLst>
          </p:cNvPr>
          <p:cNvSpPr>
            <a:spLocks noGrp="1"/>
          </p:cNvSpPr>
          <p:nvPr>
            <p:ph type="sldNum" sz="quarter" idx="16"/>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35428"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57200"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4325104"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8214780" y="125714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4303332"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8214780" y="314295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413656"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435428"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4303332"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8193008" y="3759827"/>
            <a:ext cx="3520020" cy="1750458"/>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4281560"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8193008" y="5645631"/>
            <a:ext cx="3541792" cy="3657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Slide Number Placeholder 2">
            <a:extLst>
              <a:ext uri="{FF2B5EF4-FFF2-40B4-BE49-F238E27FC236}">
                <a16:creationId xmlns:a16="http://schemas.microsoft.com/office/drawing/2014/main" id="{DDD41E05-E2FD-7748-8B57-EC9C68C6891A}"/>
              </a:ext>
            </a:extLst>
          </p:cNvPr>
          <p:cNvSpPr>
            <a:spLocks noGrp="1"/>
          </p:cNvSpPr>
          <p:nvPr>
            <p:ph type="sldNum" sz="quarter" idx="26"/>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446314" y="1542762"/>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34406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23655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9129043" y="1542762"/>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843620" y="3651150"/>
            <a:ext cx="2611015"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474136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7633859" y="3651150"/>
            <a:ext cx="2605756" cy="1885677"/>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Slide Number Placeholder 4">
            <a:extLst>
              <a:ext uri="{FF2B5EF4-FFF2-40B4-BE49-F238E27FC236}">
                <a16:creationId xmlns:a16="http://schemas.microsoft.com/office/drawing/2014/main" id="{CC7B7A1A-70E9-2FE4-C6F5-83B077FA0A30}"/>
              </a:ext>
            </a:extLst>
          </p:cNvPr>
          <p:cNvSpPr>
            <a:spLocks noGrp="1"/>
          </p:cNvSpPr>
          <p:nvPr>
            <p:ph type="sldNum" sz="quarter" idx="21"/>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521986" y="3884037"/>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467A134D-7A3A-AD4B-91DF-57347E308706}"/>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6521726" y="3395949"/>
            <a:ext cx="521294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6521856" y="5636913"/>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6521726" y="5636913"/>
            <a:ext cx="5212813"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Slide Number Placeholder 3">
            <a:extLst>
              <a:ext uri="{FF2B5EF4-FFF2-40B4-BE49-F238E27FC236}">
                <a16:creationId xmlns:a16="http://schemas.microsoft.com/office/drawing/2014/main" id="{52FB5882-2267-1630-20F3-B4AD242C8785}"/>
              </a:ext>
            </a:extLst>
          </p:cNvPr>
          <p:cNvSpPr>
            <a:spLocks noGrp="1"/>
          </p:cNvSpPr>
          <p:nvPr>
            <p:ph type="sldNum" sz="quarter" idx="20"/>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6521986" y="1643073"/>
            <a:ext cx="5212813"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9" name="Purdue Logo" descr="Purdue Logo">
            <a:extLst>
              <a:ext uri="{FF2B5EF4-FFF2-40B4-BE49-F238E27FC236}">
                <a16:creationId xmlns:a16="http://schemas.microsoft.com/office/drawing/2014/main" id="{0369561B-6E0A-309C-13AF-C89F6E6E2397}"/>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9287219" y="3884037"/>
            <a:ext cx="2447580" cy="2055591"/>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6521986" y="3879120"/>
            <a:ext cx="2528916" cy="2055592"/>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446315" y="1643073"/>
            <a:ext cx="5745165" cy="4307571"/>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ECAC4E08-5A51-BF4F-655E-4E54DD771548}"/>
              </a:ext>
            </a:extLst>
          </p:cNvPr>
          <p:cNvSpPr/>
          <p:nvPr userDrawn="1"/>
        </p:nvSpPr>
        <p:spPr>
          <a:xfrm>
            <a:off x="6521986" y="3395949"/>
            <a:ext cx="5212813"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6571823" y="3395949"/>
            <a:ext cx="5162846"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6512818" y="5631997"/>
            <a:ext cx="251233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6562654" y="5631997"/>
            <a:ext cx="2488248"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9287218" y="5641703"/>
            <a:ext cx="2431941"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9337055" y="5641703"/>
            <a:ext cx="2408630" cy="302715"/>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Slide Number Placeholder 12">
            <a:extLst>
              <a:ext uri="{FF2B5EF4-FFF2-40B4-BE49-F238E27FC236}">
                <a16:creationId xmlns:a16="http://schemas.microsoft.com/office/drawing/2014/main" id="{5060CCDA-D884-EB50-0B9C-1003FDB3977F}"/>
              </a:ext>
            </a:extLst>
          </p:cNvPr>
          <p:cNvSpPr>
            <a:spLocks noGrp="1"/>
          </p:cNvSpPr>
          <p:nvPr>
            <p:ph type="sldNum" sz="quarter" idx="21"/>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1023257" y="1812045"/>
            <a:ext cx="7763458" cy="719757"/>
          </a:xfrm>
        </p:spPr>
        <p:txBody>
          <a:bodyPr>
            <a:noAutofit/>
          </a:bodyPr>
          <a:lstStyle>
            <a:lvl1pPr>
              <a:defRPr sz="5400" cap="none">
                <a:solidFill>
                  <a:schemeClr val="tx1"/>
                </a:solidFill>
              </a:defRPr>
            </a:lvl1pPr>
          </a:lstStyle>
          <a:p>
            <a:r>
              <a:rPr lang="en-US" dirty="0"/>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1023257" y="2617146"/>
            <a:ext cx="7763458" cy="449263"/>
          </a:xfrm>
        </p:spPr>
        <p:txBody>
          <a:bodyPr>
            <a:noAutofit/>
          </a:bodyPr>
          <a:lstStyle>
            <a:lvl1pPr marL="0" indent="0">
              <a:buFontTx/>
              <a:buNone/>
              <a:defRPr sz="2000" b="1">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1023257" y="3148847"/>
            <a:ext cx="7763458" cy="449263"/>
          </a:xfrm>
        </p:spPr>
        <p:txBody>
          <a:bodyPr>
            <a:normAutofit/>
          </a:bodyPr>
          <a:lstStyle>
            <a:lvl1pPr marL="0" indent="0">
              <a:buFontTx/>
              <a:buNone/>
              <a:defRPr sz="160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3/31/23</a:t>
            </a:r>
          </a:p>
        </p:txBody>
      </p:sp>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7938475" y="1315894"/>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13C0F4F-1E76-E3A4-E5AA-8FA79C7C69FB}"/>
              </a:ext>
            </a:extLst>
          </p:cNvPr>
          <p:cNvSpPr/>
          <p:nvPr userDrawn="1"/>
        </p:nvSpPr>
        <p:spPr>
          <a:xfrm>
            <a:off x="4420956" y="1315895"/>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67105CB-DECE-0616-2A57-776784CFC1CB}"/>
              </a:ext>
            </a:extLst>
          </p:cNvPr>
          <p:cNvSpPr/>
          <p:nvPr userDrawn="1"/>
        </p:nvSpPr>
        <p:spPr>
          <a:xfrm>
            <a:off x="903437" y="1315896"/>
            <a:ext cx="3319531"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903506" y="1436468"/>
            <a:ext cx="3319462" cy="339561"/>
          </a:xfrm>
        </p:spPr>
        <p:txBody>
          <a:bodyPr>
            <a:noAutofit/>
          </a:bodyPr>
          <a:lstStyle>
            <a:lvl1pPr marL="0" indent="0" algn="ctr" fontAlgn="t">
              <a:spcBef>
                <a:spcPts val="0"/>
              </a:spcBef>
              <a:buFontTx/>
              <a:buNone/>
              <a:defRPr sz="1800" baseline="0">
                <a:solidFill>
                  <a:schemeClr val="bg1"/>
                </a:solidFill>
                <a:latin typeface="+mj-lt"/>
              </a:defRPr>
            </a:lvl1pPr>
          </a:lstStyle>
          <a:p>
            <a:pPr lvl="0"/>
            <a:r>
              <a:rPr lang="en-US" dirty="0"/>
              <a:t>Click to edit Subhead</a:t>
            </a:r>
          </a:p>
        </p:txBody>
      </p:sp>
      <p:sp>
        <p:nvSpPr>
          <p:cNvPr id="9" name="Text Placeholder 8">
            <a:extLst>
              <a:ext uri="{FF2B5EF4-FFF2-40B4-BE49-F238E27FC236}">
                <a16:creationId xmlns:a16="http://schemas.microsoft.com/office/drawing/2014/main" id="{8CE94D6C-2E61-91FC-DA54-8FB71DE93C01}"/>
              </a:ext>
            </a:extLst>
          </p:cNvPr>
          <p:cNvSpPr>
            <a:spLocks noGrp="1"/>
          </p:cNvSpPr>
          <p:nvPr>
            <p:ph type="body" sz="quarter" idx="11" hasCustomPrompt="1"/>
          </p:nvPr>
        </p:nvSpPr>
        <p:spPr>
          <a:xfrm>
            <a:off x="1101943" y="2043222"/>
            <a:ext cx="2950589" cy="1691333"/>
          </a:xfrm>
        </p:spPr>
        <p:txBody>
          <a:bodyPr>
            <a:noAutofit/>
          </a:bodyPr>
          <a:lstStyle>
            <a:lvl1pPr marL="0" indent="0" algn="l">
              <a:buFontTx/>
              <a:buNone/>
              <a:defRPr sz="1400">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1101943" y="4045824"/>
            <a:ext cx="2951163" cy="1555750"/>
          </a:xfrm>
        </p:spPr>
        <p:txBody>
          <a:bodyPr/>
          <a:lstStyle>
            <a:lvl1pPr marL="0" indent="0">
              <a:buNone/>
              <a:defRPr/>
            </a:lvl1pPr>
          </a:lstStyle>
          <a:p>
            <a:r>
              <a:rPr lang="en-US"/>
              <a:t>Click icon to add picture</a:t>
            </a:r>
            <a:endParaRPr lang="en-US" dirty="0"/>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4421284" y="1436468"/>
            <a:ext cx="3319462" cy="339561"/>
          </a:xfrm>
        </p:spPr>
        <p:txBody>
          <a:bodyPr>
            <a:noAutofit/>
          </a:bodyPr>
          <a:lstStyle>
            <a:lvl1pPr marL="0" indent="0" algn="ctr" fontAlgn="t">
              <a:spcBef>
                <a:spcPts val="0"/>
              </a:spcBef>
              <a:buFontTx/>
              <a:buNone/>
              <a:defRPr sz="1800" baseline="0">
                <a:solidFill>
                  <a:schemeClr val="bg1"/>
                </a:solidFill>
                <a:latin typeface="+mj-lt"/>
              </a:defRPr>
            </a:lvl1pPr>
          </a:lstStyle>
          <a:p>
            <a:pPr lvl="0"/>
            <a:r>
              <a:rPr lang="en-US" dirty="0"/>
              <a:t>Click to edit Subhead</a:t>
            </a:r>
          </a:p>
        </p:txBody>
      </p:sp>
      <p:sp>
        <p:nvSpPr>
          <p:cNvPr id="18" name="Text Placeholder 8">
            <a:extLst>
              <a:ext uri="{FF2B5EF4-FFF2-40B4-BE49-F238E27FC236}">
                <a16:creationId xmlns:a16="http://schemas.microsoft.com/office/drawing/2014/main" id="{756D1137-A56F-85A2-FEB3-FEBA9D3C86F5}"/>
              </a:ext>
            </a:extLst>
          </p:cNvPr>
          <p:cNvSpPr>
            <a:spLocks noGrp="1"/>
          </p:cNvSpPr>
          <p:nvPr>
            <p:ph type="body" sz="quarter" idx="14" hasCustomPrompt="1"/>
          </p:nvPr>
        </p:nvSpPr>
        <p:spPr>
          <a:xfrm>
            <a:off x="4619721" y="2043222"/>
            <a:ext cx="2950589" cy="1691333"/>
          </a:xfrm>
        </p:spPr>
        <p:txBody>
          <a:bodyPr>
            <a:noAutofit/>
          </a:bodyPr>
          <a:lstStyle>
            <a:lvl1pPr marL="0" indent="0" algn="l">
              <a:buFontTx/>
              <a:buNone/>
              <a:defRPr sz="1400">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4619721" y="4045824"/>
            <a:ext cx="2951163" cy="1555750"/>
          </a:xfrm>
        </p:spPr>
        <p:txBody>
          <a:bodyPr/>
          <a:lstStyle>
            <a:lvl1pPr marL="0" indent="0">
              <a:buNone/>
              <a:defRPr/>
            </a:lvl1pPr>
          </a:lstStyle>
          <a:p>
            <a:r>
              <a:rPr lang="en-US"/>
              <a:t>Click icon to add picture</a:t>
            </a:r>
            <a:endParaRPr lang="en-US" dirty="0"/>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7938803" y="1433918"/>
            <a:ext cx="3319462" cy="339561"/>
          </a:xfrm>
        </p:spPr>
        <p:txBody>
          <a:bodyPr>
            <a:noAutofit/>
          </a:bodyPr>
          <a:lstStyle>
            <a:lvl1pPr marL="0" indent="0" algn="ctr" fontAlgn="t">
              <a:spcBef>
                <a:spcPts val="0"/>
              </a:spcBef>
              <a:buFontTx/>
              <a:buNone/>
              <a:defRPr sz="1800" b="1" baseline="0">
                <a:solidFill>
                  <a:schemeClr val="bg1"/>
                </a:solidFill>
                <a:latin typeface="+mj-lt"/>
              </a:defRPr>
            </a:lvl1pPr>
          </a:lstStyle>
          <a:p>
            <a:pPr lvl="0"/>
            <a:r>
              <a:rPr lang="en-US" dirty="0"/>
              <a:t>Click to edit Subhead</a:t>
            </a:r>
          </a:p>
        </p:txBody>
      </p:sp>
      <p:sp>
        <p:nvSpPr>
          <p:cNvPr id="22" name="Text Placeholder 8">
            <a:extLst>
              <a:ext uri="{FF2B5EF4-FFF2-40B4-BE49-F238E27FC236}">
                <a16:creationId xmlns:a16="http://schemas.microsoft.com/office/drawing/2014/main" id="{326B9638-0AB1-0F11-EA67-211E59867313}"/>
              </a:ext>
            </a:extLst>
          </p:cNvPr>
          <p:cNvSpPr>
            <a:spLocks noGrp="1"/>
          </p:cNvSpPr>
          <p:nvPr>
            <p:ph type="body" sz="quarter" idx="17" hasCustomPrompt="1"/>
          </p:nvPr>
        </p:nvSpPr>
        <p:spPr>
          <a:xfrm>
            <a:off x="8137240" y="2040672"/>
            <a:ext cx="2950589" cy="1691333"/>
          </a:xfrm>
        </p:spPr>
        <p:txBody>
          <a:bodyPr>
            <a:noAutofit/>
          </a:bodyPr>
          <a:lstStyle>
            <a:lvl1pPr marL="0" indent="0" algn="l">
              <a:buFontTx/>
              <a:buNone/>
              <a:defRPr sz="1400" b="1">
                <a:solidFill>
                  <a:schemeClr val="bg1"/>
                </a:solidFill>
                <a:latin typeface="+mn-lt"/>
              </a:defRPr>
            </a:lvl1pPr>
          </a:lstStyle>
          <a:p>
            <a:r>
              <a:rPr lang="de-DE" sz="1400" dirty="0" err="1">
                <a:solidFill>
                  <a:schemeClr val="bg1"/>
                </a:solidFill>
                <a:latin typeface="Franklin Gothic Book" panose="020B0503020102020204" pitchFamily="34" charset="0"/>
              </a:rPr>
              <a:t>Lorem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ipsum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sit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amet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consetetur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sadipscing</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elitr</a:t>
            </a:r>
            <a:r>
              <a:rPr lang="de-DE" sz="1400" dirty="0">
                <a:solidFill>
                  <a:schemeClr val="bg1"/>
                </a:solidFill>
                <a:latin typeface="Franklin Gothic Book" panose="020B0503020102020204" pitchFamily="34" charset="0"/>
              </a:rPr>
              <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nonumy</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eirmod</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tempor</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invidunt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ut</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labore</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dolore</a:t>
            </a:r>
            <a:r>
              <a:rPr lang="de-DE" sz="1400" dirty="0">
                <a:solidFill>
                  <a:schemeClr val="bg1"/>
                </a:solidFill>
                <a:latin typeface="Franklin Gothic Book" panose="020B0503020102020204" pitchFamily="34" charset="0"/>
              </a:rPr>
              <a:t> magna </a:t>
            </a:r>
            <a:r>
              <a:rPr lang="de-DE" sz="1400" dirty="0" err="1">
                <a:solidFill>
                  <a:schemeClr val="bg1"/>
                </a:solidFill>
                <a:latin typeface="Franklin Gothic Book" panose="020B0503020102020204" pitchFamily="34" charset="0"/>
              </a:rPr>
              <a:t>aliquyam</a:t>
            </a:r>
            <a:r>
              <a:rPr lang="de-DE" sz="1400" dirty="0">
                <a:solidFill>
                  <a:schemeClr val="bg1"/>
                </a:solidFill>
                <a:latin typeface="Franklin Gothic Book" panose="020B0503020102020204" pitchFamily="34" charset="0"/>
              </a:rPr>
              <a:t> erat, sed </a:t>
            </a:r>
            <a:r>
              <a:rPr lang="de-DE" sz="1400" dirty="0" err="1">
                <a:solidFill>
                  <a:schemeClr val="bg1"/>
                </a:solidFill>
                <a:latin typeface="Franklin Gothic Book" panose="020B0503020102020204" pitchFamily="34" charset="0"/>
              </a:rPr>
              <a:t>diam</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voluptua</a:t>
            </a:r>
            <a:r>
              <a:rPr lang="de-DE" sz="1400" dirty="0">
                <a:solidFill>
                  <a:schemeClr val="bg1"/>
                </a:solidFill>
                <a:latin typeface="Franklin Gothic Book" panose="020B0503020102020204" pitchFamily="34" charset="0"/>
              </a:rPr>
              <a:t>. At </a:t>
            </a:r>
            <a:r>
              <a:rPr lang="de-DE" sz="1400" dirty="0" err="1">
                <a:solidFill>
                  <a:schemeClr val="bg1"/>
                </a:solidFill>
                <a:latin typeface="Franklin Gothic Book" panose="020B0503020102020204" pitchFamily="34" charset="0"/>
              </a:rPr>
              <a:t>vero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eos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accusam</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justo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duo</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dolores</a:t>
            </a:r>
            <a:r>
              <a:rPr lang="de-DE" sz="1400" dirty="0">
                <a:solidFill>
                  <a:schemeClr val="bg1"/>
                </a:solidFill>
                <a:latin typeface="Franklin Gothic Book" panose="020B0503020102020204" pitchFamily="34" charset="0"/>
              </a:rPr>
              <a:t> et </a:t>
            </a:r>
            <a:r>
              <a:rPr lang="de-DE" sz="1400" dirty="0" err="1">
                <a:solidFill>
                  <a:schemeClr val="bg1"/>
                </a:solidFill>
                <a:latin typeface="Franklin Gothic Book" panose="020B0503020102020204" pitchFamily="34" charset="0"/>
              </a:rPr>
              <a:t>ea</a:t>
            </a:r>
            <a:r>
              <a:rPr lang="de-DE" sz="1400" dirty="0">
                <a:solidFill>
                  <a:schemeClr val="bg1"/>
                </a:solidFill>
                <a:latin typeface="Franklin Gothic Book" panose="020B0503020102020204" pitchFamily="34" charset="0"/>
              </a:rPr>
              <a:t> </a:t>
            </a:r>
            <a:r>
              <a:rPr lang="de-DE" sz="1400" dirty="0" err="1">
                <a:solidFill>
                  <a:schemeClr val="bg1"/>
                </a:solidFill>
                <a:latin typeface="Franklin Gothic Book" panose="020B0503020102020204" pitchFamily="34" charset="0"/>
              </a:rPr>
              <a:t>rebum</a:t>
            </a:r>
            <a:r>
              <a:rPr lang="de-DE" sz="1400" dirty="0">
                <a:solidFill>
                  <a:schemeClr val="bg1"/>
                </a:solidFill>
                <a:latin typeface="Franklin Gothic Book" panose="020B0503020102020204" pitchFamily="34" charset="0"/>
              </a:rPr>
              <a:t>.</a:t>
            </a:r>
          </a:p>
          <a:p>
            <a:endParaRPr lang="en-US" dirty="0">
              <a:solidFill>
                <a:schemeClr val="bg1"/>
              </a:solidFill>
            </a:endParaRPr>
          </a:p>
          <a:p>
            <a:pPr lvl="0"/>
            <a:endParaRPr lang="en-US" dirty="0"/>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8137240" y="4043274"/>
            <a:ext cx="2951163" cy="1555750"/>
          </a:xfrm>
        </p:spPr>
        <p:txBody>
          <a:bodyPr/>
          <a:lstStyle>
            <a:lvl1pPr marL="0" indent="0">
              <a:buNone/>
              <a:defRPr b="1"/>
            </a:lvl1pPr>
          </a:lstStyle>
          <a:p>
            <a:r>
              <a:rPr lang="en-US"/>
              <a:t>Click icon to add picture</a:t>
            </a:r>
            <a:endParaRPr lang="en-US" dirty="0"/>
          </a:p>
        </p:txBody>
      </p:sp>
      <p:pic>
        <p:nvPicPr>
          <p:cNvPr id="15" name="Purdue Logo" descr="Purdue Logo">
            <a:extLst>
              <a:ext uri="{FF2B5EF4-FFF2-40B4-BE49-F238E27FC236}">
                <a16:creationId xmlns:a16="http://schemas.microsoft.com/office/drawing/2014/main" id="{F444D1CF-9A99-D079-5D89-6DE824A89344}"/>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6B79AD88-FE01-5097-473B-0D0ED2D85A41}"/>
              </a:ext>
            </a:extLst>
          </p:cNvPr>
          <p:cNvSpPr>
            <a:spLocks noGrp="1"/>
          </p:cNvSpPr>
          <p:nvPr>
            <p:ph type="sldNum" sz="quarter" idx="19"/>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22167126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7938216" y="1315892"/>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4420697" y="1315893"/>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903178" y="1315894"/>
            <a:ext cx="3319531"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903247" y="1436466"/>
            <a:ext cx="3319462" cy="339561"/>
          </a:xfrm>
        </p:spPr>
        <p:txBody>
          <a:bodyPr>
            <a:noAutofit/>
          </a:bodyPr>
          <a:lstStyle>
            <a:lvl1pPr marL="0" indent="0" algn="ctr" fontAlgn="t">
              <a:spcBef>
                <a:spcPts val="0"/>
              </a:spcBef>
              <a:buFontTx/>
              <a:buNone/>
              <a:defRPr sz="1800" baseline="0">
                <a:solidFill>
                  <a:schemeClr val="tx1"/>
                </a:solidFill>
                <a:latin typeface="+mj-lt"/>
              </a:defRPr>
            </a:lvl1pPr>
          </a:lstStyle>
          <a:p>
            <a:pPr lvl="0"/>
            <a:r>
              <a:rPr lang="en-US" dirty="0"/>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4421025" y="1436466"/>
            <a:ext cx="3319462" cy="339561"/>
          </a:xfrm>
        </p:spPr>
        <p:txBody>
          <a:bodyPr>
            <a:noAutofit/>
          </a:bodyPr>
          <a:lstStyle>
            <a:lvl1pPr marL="0" indent="0" algn="ctr" fontAlgn="t">
              <a:spcBef>
                <a:spcPts val="0"/>
              </a:spcBef>
              <a:buFontTx/>
              <a:buNone/>
              <a:defRPr sz="1800" baseline="0">
                <a:solidFill>
                  <a:schemeClr val="tx1"/>
                </a:solidFill>
                <a:latin typeface="+mj-lt"/>
              </a:defRPr>
            </a:lvl1pPr>
          </a:lstStyle>
          <a:p>
            <a:pPr lvl="0"/>
            <a:r>
              <a:rPr lang="en-US" dirty="0"/>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7938544" y="1433916"/>
            <a:ext cx="3319462" cy="339561"/>
          </a:xfrm>
        </p:spPr>
        <p:txBody>
          <a:bodyPr>
            <a:noAutofit/>
          </a:bodyPr>
          <a:lstStyle>
            <a:lvl1pPr marL="0" indent="0" algn="ctr" fontAlgn="t">
              <a:spcBef>
                <a:spcPts val="0"/>
              </a:spcBef>
              <a:buFontTx/>
              <a:buNone/>
              <a:defRPr sz="1800" b="1" baseline="0">
                <a:solidFill>
                  <a:schemeClr val="tx1"/>
                </a:solidFill>
                <a:latin typeface="+mj-lt"/>
              </a:defRPr>
            </a:lvl1pPr>
          </a:lstStyle>
          <a:p>
            <a:pPr lvl="0"/>
            <a:r>
              <a:rPr lang="en-US" dirty="0"/>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1101684" y="2040670"/>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4604880" y="2065258"/>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1101684" y="4045822"/>
            <a:ext cx="2951163" cy="1555750"/>
          </a:xfrm>
        </p:spPr>
        <p:txBody>
          <a:bodyPr/>
          <a:lstStyle>
            <a:lvl1pPr marL="0" indent="0">
              <a:buNone/>
              <a:defRPr/>
            </a:lvl1pPr>
          </a:lstStyle>
          <a:p>
            <a:r>
              <a:rPr lang="en-US"/>
              <a:t>Click icon to add picture</a:t>
            </a:r>
            <a:endParaRPr lang="en-US" dirty="0"/>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4619462" y="4045822"/>
            <a:ext cx="2951163" cy="1555750"/>
          </a:xfrm>
        </p:spPr>
        <p:txBody>
          <a:bodyPr/>
          <a:lstStyle>
            <a:lvl1pPr marL="0" indent="0">
              <a:buNone/>
              <a:defRPr/>
            </a:lvl1pPr>
          </a:lstStyle>
          <a:p>
            <a:r>
              <a:rPr lang="en-US"/>
              <a:t>Click icon to add picture</a:t>
            </a:r>
            <a:endParaRPr lang="en-US" dirty="0"/>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8136981" y="4043272"/>
            <a:ext cx="2951163" cy="1555750"/>
          </a:xfrm>
        </p:spPr>
        <p:txBody>
          <a:bodyPr/>
          <a:lstStyle>
            <a:lvl1pPr marL="0" indent="0">
              <a:buNone/>
              <a:defRPr b="1"/>
            </a:lvl1pPr>
          </a:lstStyle>
          <a:p>
            <a:r>
              <a:rPr lang="en-US"/>
              <a:t>Click icon to add picture</a:t>
            </a:r>
            <a:endParaRPr lang="en-US" dirty="0"/>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8129414" y="2071424"/>
            <a:ext cx="2951163" cy="1691333"/>
          </a:xfrm>
        </p:spPr>
        <p:txBody>
          <a:bodyPr>
            <a:normAutofit/>
          </a:bodyPr>
          <a:lstStyle>
            <a:lvl1pPr marL="0" indent="0">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body copy.</a:t>
            </a:r>
          </a:p>
        </p:txBody>
      </p:sp>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Slide Number Placeholder 1">
            <a:extLst>
              <a:ext uri="{FF2B5EF4-FFF2-40B4-BE49-F238E27FC236}">
                <a16:creationId xmlns:a16="http://schemas.microsoft.com/office/drawing/2014/main" id="{59CB0B28-EB34-B935-AE4A-7CE9E4336910}"/>
              </a:ext>
            </a:extLst>
          </p:cNvPr>
          <p:cNvSpPr>
            <a:spLocks noGrp="1"/>
          </p:cNvSpPr>
          <p:nvPr>
            <p:ph type="sldNum" sz="quarter" idx="26"/>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1838946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pic>
        <p:nvPicPr>
          <p:cNvPr id="39" name="Purdue Logo" descr="Purdue Logo">
            <a:extLst>
              <a:ext uri="{FF2B5EF4-FFF2-40B4-BE49-F238E27FC236}">
                <a16:creationId xmlns:a16="http://schemas.microsoft.com/office/drawing/2014/main" id="{28B0C093-6F71-44D4-5731-9A086B7811BD}"/>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1008584" y="1660596"/>
            <a:ext cx="1918020"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1011339" y="2160555"/>
            <a:ext cx="1915265"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3045437" y="1660596"/>
            <a:ext cx="1918020"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3048192" y="2160555"/>
            <a:ext cx="1915265"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5082290" y="1660596"/>
            <a:ext cx="1918020"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5085045" y="2160555"/>
            <a:ext cx="1915265"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7119143" y="1660596"/>
            <a:ext cx="1918020"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7121898" y="2160555"/>
            <a:ext cx="1915265"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9155998" y="1660596"/>
            <a:ext cx="1918020"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1100" dirty="0">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9158753" y="2160555"/>
            <a:ext cx="1915265"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1000"/>
              </a:spcAft>
              <a:buClr>
                <a:schemeClr val="tx1">
                  <a:lumMod val="50000"/>
                  <a:lumOff val="50000"/>
                </a:schemeClr>
              </a:buClr>
              <a:buSzTx/>
              <a:buFontTx/>
              <a:buNone/>
              <a:tabLst/>
              <a:defRPr/>
            </a:pPr>
            <a:endParaRPr lang="en-GB" sz="1200" kern="0" dirty="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1008584" y="1783909"/>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3045438"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5082291"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7119145" y="1768552"/>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9156000" y="1770870"/>
            <a:ext cx="1918018" cy="220506"/>
          </a:xfrm>
        </p:spPr>
        <p:txBody>
          <a:bodyPr>
            <a:noAutofit/>
          </a:bodyPr>
          <a:lstStyle>
            <a:lvl1pPr marL="0" indent="0" algn="ctr" fontAlgn="t">
              <a:spcBef>
                <a:spcPts val="0"/>
              </a:spcBef>
              <a:buFontTx/>
              <a:buNone/>
              <a:defRPr sz="1200" baseline="0">
                <a:solidFill>
                  <a:schemeClr val="bg1"/>
                </a:solidFill>
                <a:latin typeface="+mj-lt"/>
              </a:defRPr>
            </a:lvl1pPr>
          </a:lstStyle>
          <a:p>
            <a:pPr lvl="0"/>
            <a:r>
              <a:rPr lang="en-US" dirty="0"/>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1117982"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3175312" y="2299864"/>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5212165"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7249018" y="2298292"/>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9285873" y="2312717"/>
            <a:ext cx="1658269" cy="2958028"/>
          </a:xfrm>
        </p:spPr>
        <p:txBody>
          <a:bodyPr>
            <a:normAutofit/>
          </a:bodyPr>
          <a:lstStyle>
            <a:lvl1pPr marL="0" indent="0">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3" name="Slide Number Placeholder 2">
            <a:extLst>
              <a:ext uri="{FF2B5EF4-FFF2-40B4-BE49-F238E27FC236}">
                <a16:creationId xmlns:a16="http://schemas.microsoft.com/office/drawing/2014/main" id="{CF0AFDB1-12D2-1D31-D510-3BCAF0C50B2B}"/>
              </a:ext>
            </a:extLst>
          </p:cNvPr>
          <p:cNvSpPr>
            <a:spLocks noGrp="1"/>
          </p:cNvSpPr>
          <p:nvPr>
            <p:ph type="sldNum" sz="quarter" idx="36"/>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3347540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4"/>
            <a:ext cx="6581614" cy="6867524"/>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944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1142005" y="891153"/>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Slide Number Placeholder 2">
            <a:extLst>
              <a:ext uri="{FF2B5EF4-FFF2-40B4-BE49-F238E27FC236}">
                <a16:creationId xmlns:a16="http://schemas.microsoft.com/office/drawing/2014/main" id="{8B7745F7-8908-BBA2-2D4D-7A215D38DF70}"/>
              </a:ext>
            </a:extLst>
          </p:cNvPr>
          <p:cNvSpPr>
            <a:spLocks noGrp="1"/>
          </p:cNvSpPr>
          <p:nvPr>
            <p:ph type="sldNum" sz="quarter" idx="12"/>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1546374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5610386" y="-9525"/>
            <a:ext cx="6581614" cy="6892463"/>
          </a:xfrm>
          <a:ln>
            <a:noFill/>
          </a:ln>
        </p:spPr>
        <p:txBody>
          <a:bodyPr/>
          <a:lstStyle/>
          <a:p>
            <a:r>
              <a:rPr lang="en-US"/>
              <a:t>Click icon to add picture</a:t>
            </a:r>
          </a:p>
        </p:txBody>
      </p:sp>
      <p:sp>
        <p:nvSpPr>
          <p:cNvPr id="5" name="Rectangle 4">
            <a:extLst>
              <a:ext uri="{FF2B5EF4-FFF2-40B4-BE49-F238E27FC236}">
                <a16:creationId xmlns:a16="http://schemas.microsoft.com/office/drawing/2014/main" id="{3500C207-AC1E-087B-DE95-A55BC82CAF9A}"/>
              </a:ext>
            </a:extLst>
          </p:cNvPr>
          <p:cNvSpPr/>
          <p:nvPr userDrawn="1"/>
        </p:nvSpPr>
        <p:spPr>
          <a:xfrm>
            <a:off x="0" y="0"/>
            <a:ext cx="7284203"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1142005" y="891153"/>
            <a:ext cx="3932237" cy="1600200"/>
          </a:xfrm>
        </p:spPr>
        <p:txBody>
          <a:bodyPr anchor="b"/>
          <a:lstStyle>
            <a:lvl1pPr>
              <a:defRPr sz="3200">
                <a:solidFill>
                  <a:schemeClr val="tx1"/>
                </a:solidFill>
              </a:defRPr>
            </a:lvl1pPr>
          </a:lstStyle>
          <a:p>
            <a:r>
              <a:rPr lang="en-US" dirty="0"/>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1142005" y="2491353"/>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Slide Number Placeholder 2">
            <a:extLst>
              <a:ext uri="{FF2B5EF4-FFF2-40B4-BE49-F238E27FC236}">
                <a16:creationId xmlns:a16="http://schemas.microsoft.com/office/drawing/2014/main" id="{4522CF03-CCE7-F9C6-26FF-C319D40925FC}"/>
              </a:ext>
            </a:extLst>
          </p:cNvPr>
          <p:cNvSpPr>
            <a:spLocks noGrp="1"/>
          </p:cNvSpPr>
          <p:nvPr>
            <p:ph type="sldNum" sz="quarter" idx="12"/>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3941502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9954706" y="-9439"/>
            <a:ext cx="224672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805070" y="2466280"/>
            <a:ext cx="7981645" cy="719757"/>
          </a:xfrm>
        </p:spPr>
        <p:txBody>
          <a:bodyPr>
            <a:noAutofit/>
          </a:bodyPr>
          <a:lstStyle>
            <a:lvl1pPr>
              <a:defRPr sz="9600" cap="none">
                <a:solidFill>
                  <a:schemeClr val="bg1"/>
                </a:solidFill>
              </a:defRPr>
            </a:lvl1pPr>
          </a:lstStyle>
          <a:p>
            <a:r>
              <a:rPr lang="en-US" dirty="0"/>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a:solidFill>
                  <a:schemeClr val="bg2"/>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pic>
        <p:nvPicPr>
          <p:cNvPr id="8" name="Purdue Logo" descr="Purdue Logo">
            <a:extLst>
              <a:ext uri="{FF2B5EF4-FFF2-40B4-BE49-F238E27FC236}">
                <a16:creationId xmlns:a16="http://schemas.microsoft.com/office/drawing/2014/main" id="{D1A65555-63A8-D3C1-AA71-F25B3071BDC0}"/>
              </a:ext>
            </a:extLst>
          </p:cNvPr>
          <p:cNvPicPr>
            <a:picLocks noChangeAspect="1"/>
          </p:cNvPicPr>
          <p:nvPr userDrawn="1"/>
        </p:nvPicPr>
        <p:blipFill>
          <a:blip r:embed="rId3"/>
          <a:stretch>
            <a:fillRect/>
          </a:stretch>
        </p:blipFill>
        <p:spPr>
          <a:xfrm>
            <a:off x="805070" y="5739119"/>
            <a:ext cx="2709200" cy="484939"/>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9956800" y="0"/>
            <a:ext cx="2235200" cy="6858000"/>
          </a:xfrm>
          <a:prstGeom prst="rect">
            <a:avLst/>
          </a:prstGeom>
          <a:noFill/>
        </p:spPr>
      </p:pic>
      <p:pic>
        <p:nvPicPr>
          <p:cNvPr id="4" name="Purdue Logo" descr="Purdue Logo">
            <a:extLst>
              <a:ext uri="{FF2B5EF4-FFF2-40B4-BE49-F238E27FC236}">
                <a16:creationId xmlns:a16="http://schemas.microsoft.com/office/drawing/2014/main" id="{BA4B2908-555F-78CD-D5EA-D087520FF3FF}"/>
              </a:ext>
            </a:extLst>
          </p:cNvPr>
          <p:cNvPicPr>
            <a:picLocks noChangeAspect="1"/>
          </p:cNvPicPr>
          <p:nvPr userDrawn="1"/>
        </p:nvPicPr>
        <p:blipFill>
          <a:blip r:embed="rId3"/>
          <a:stretch>
            <a:fillRect/>
          </a:stretch>
        </p:blipFill>
        <p:spPr>
          <a:xfrm>
            <a:off x="1034143" y="5756156"/>
            <a:ext cx="2709200" cy="484940"/>
          </a:xfrm>
          <a:prstGeom prst="rect">
            <a:avLst/>
          </a:prstGeom>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805070" y="2466280"/>
            <a:ext cx="7981645" cy="719757"/>
          </a:xfrm>
        </p:spPr>
        <p:txBody>
          <a:bodyPr>
            <a:noAutofit/>
          </a:bodyPr>
          <a:lstStyle>
            <a:lvl1pPr>
              <a:defRPr sz="9600" cap="none">
                <a:solidFill>
                  <a:schemeClr val="tx1"/>
                </a:solidFill>
              </a:defRPr>
            </a:lvl1pPr>
          </a:lstStyle>
          <a:p>
            <a:r>
              <a:rPr lang="en-US" dirty="0"/>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924339" y="3434010"/>
            <a:ext cx="7874567" cy="449263"/>
          </a:xfrm>
        </p:spPr>
        <p:txBody>
          <a:bodyPr>
            <a:normAutofit/>
          </a:bodyPr>
          <a:lstStyle>
            <a:lvl1pPr marL="0" indent="0">
              <a:buFontTx/>
              <a:buNone/>
              <a:defRPr sz="1800">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add contact info</a:t>
            </a:r>
          </a:p>
        </p:txBody>
      </p:sp>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12192000" cy="68580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478972" y="4671391"/>
            <a:ext cx="11266714" cy="1401419"/>
          </a:xfrm>
        </p:spPr>
        <p:txBody>
          <a:bodyPr/>
          <a:lstStyle>
            <a:lvl1pPr algn="ctr">
              <a:defRPr/>
            </a:lvl1pPr>
          </a:lstStyle>
          <a:p>
            <a:r>
              <a:rPr lang="en-US"/>
              <a:t>Click to edit Master title style</a:t>
            </a:r>
            <a:endParaRPr lang="en-US" dirty="0"/>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478972" y="6085510"/>
            <a:ext cx="11266714" cy="449263"/>
          </a:xfrm>
        </p:spPr>
        <p:txBody>
          <a:bodyPr>
            <a:noAutofit/>
          </a:bodyPr>
          <a:lstStyle>
            <a:lvl1pPr marL="0" indent="0" algn="ctr">
              <a:buFontTx/>
              <a:buNone/>
              <a:defRPr sz="2000" b="1">
                <a:solidFill>
                  <a:schemeClr val="tx1"/>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Subtitle style</a:t>
            </a:r>
          </a:p>
        </p:txBody>
      </p:sp>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4"/>
            <a:ext cx="12192000" cy="6867524"/>
          </a:xfrm>
          <a:ln>
            <a:noFill/>
          </a:ln>
        </p:spPr>
        <p:txBody>
          <a:bodyPr/>
          <a:lstStyle/>
          <a:p>
            <a:r>
              <a:rPr lang="en-US"/>
              <a:t>Click icon to add picture</a:t>
            </a:r>
          </a:p>
        </p:txBody>
      </p:sp>
      <p:sp>
        <p:nvSpPr>
          <p:cNvPr id="3" name="Slide Number Placeholder 2">
            <a:extLst>
              <a:ext uri="{FF2B5EF4-FFF2-40B4-BE49-F238E27FC236}">
                <a16:creationId xmlns:a16="http://schemas.microsoft.com/office/drawing/2014/main" id="{1F79F75A-CC7F-0156-FBEA-7AFDE5FD4041}"/>
              </a:ext>
            </a:extLst>
          </p:cNvPr>
          <p:cNvSpPr>
            <a:spLocks noGrp="1"/>
          </p:cNvSpPr>
          <p:nvPr>
            <p:ph type="sldNum" sz="quarter" idx="12"/>
          </p:nvPr>
        </p:nvSpPr>
        <p:spPr/>
        <p:txBody>
          <a:bodyPr/>
          <a:lstStyle/>
          <a:p>
            <a:fld id="{346097E4-2930-9D48-A5CE-AF00B0E70697}" type="slidenum">
              <a:rPr lang="en-US" smtClean="0"/>
              <a:t>‹#›</a:t>
            </a:fld>
            <a:endParaRPr lang="en-US"/>
          </a:p>
        </p:txBody>
      </p:sp>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1">
            <a:noAutofit/>
          </a:bodyPr>
          <a:lstStyle>
            <a:lvl1pPr marL="0" indent="0" algn="l" fontAlgn="t">
              <a:buFontTx/>
              <a:buNone/>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3" name="Slide Number Placeholder 2">
            <a:extLst>
              <a:ext uri="{FF2B5EF4-FFF2-40B4-BE49-F238E27FC236}">
                <a16:creationId xmlns:a16="http://schemas.microsoft.com/office/drawing/2014/main" id="{5571BFAC-9DDD-7E29-716C-4E627DE4B710}"/>
              </a:ext>
            </a:extLst>
          </p:cNvPr>
          <p:cNvSpPr>
            <a:spLocks noGrp="1"/>
          </p:cNvSpPr>
          <p:nvPr>
            <p:ph type="sldNum" sz="quarter" idx="12"/>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457199" y="1543324"/>
            <a:ext cx="11266713" cy="4454706"/>
          </a:xfrm>
        </p:spPr>
        <p:txBody>
          <a:bodyPr numCol="2">
            <a:noAutofit/>
          </a:bodyPr>
          <a:lstStyle>
            <a:lvl1pPr marL="0" indent="0" algn="l" fontAlgn="t">
              <a:buFontTx/>
              <a:buNone/>
              <a:defRPr sz="1800" baseline="0">
                <a:latin typeface="Franklin Gothic Book" panose="020B0503020102020204" pitchFamily="34" charset="0"/>
              </a:defRPr>
            </a:lvl1pPr>
            <a:lvl2pPr marL="457200" indent="0" algn="l">
              <a:buFontTx/>
              <a:buNone/>
              <a:defRPr sz="1800"/>
            </a:lvl2pPr>
            <a:lvl3pPr marL="914400" indent="0" algn="l">
              <a:buFontTx/>
              <a:buNone/>
              <a:defRPr sz="1800"/>
            </a:lvl3pPr>
            <a:lvl4pPr marL="1371600" indent="0" algn="l">
              <a:buFontTx/>
              <a:buNone/>
              <a:defRPr sz="1800"/>
            </a:lvl4pPr>
            <a:lvl5pPr marL="1828800" indent="0" algn="l">
              <a:buFontTx/>
              <a:buNone/>
              <a:defRPr sz="1800"/>
            </a:lvl5pPr>
          </a:lstStyle>
          <a:p>
            <a:pPr lvl="0"/>
            <a:r>
              <a:rPr lang="en-US"/>
              <a:t>Click to edit Master text styles</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p>
            <a:r>
              <a:rPr lang="en-US"/>
              <a:t>Click to edit Master title style</a:t>
            </a:r>
          </a:p>
        </p:txBody>
      </p:sp>
      <p:pic>
        <p:nvPicPr>
          <p:cNvPr id="4" name="Purdue Logo" descr="Purdue Logo">
            <a:extLst>
              <a:ext uri="{FF2B5EF4-FFF2-40B4-BE49-F238E27FC236}">
                <a16:creationId xmlns:a16="http://schemas.microsoft.com/office/drawing/2014/main" id="{D337403E-4A63-3B42-FC84-47BAEDD7A75E}"/>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3" name="Slide Number Placeholder 2">
            <a:extLst>
              <a:ext uri="{FF2B5EF4-FFF2-40B4-BE49-F238E27FC236}">
                <a16:creationId xmlns:a16="http://schemas.microsoft.com/office/drawing/2014/main" id="{EFF501C3-2A4B-0682-86F9-ADE24EC93AB9}"/>
              </a:ext>
            </a:extLst>
          </p:cNvPr>
          <p:cNvSpPr>
            <a:spLocks noGrp="1"/>
          </p:cNvSpPr>
          <p:nvPr>
            <p:ph type="sldNum" sz="quarter" idx="12"/>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113199844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468086" y="1543324"/>
            <a:ext cx="11266714" cy="4454706"/>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57E46A32-0E35-7B3E-4B6F-A7D50B076D9C}"/>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p>
            <a:r>
              <a:rPr lang="en-US"/>
              <a:t>Click to edit Master title style</a:t>
            </a:r>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7" name="Slide Number Placeholder 6">
            <a:extLst>
              <a:ext uri="{FF2B5EF4-FFF2-40B4-BE49-F238E27FC236}">
                <a16:creationId xmlns:a16="http://schemas.microsoft.com/office/drawing/2014/main" id="{F99C5F1A-9BA7-F65D-775E-2A1B983E533A}"/>
              </a:ext>
            </a:extLst>
          </p:cNvPr>
          <p:cNvSpPr>
            <a:spLocks noGrp="1"/>
          </p:cNvSpPr>
          <p:nvPr>
            <p:ph type="sldNum" sz="quarter" idx="15"/>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6" y="1543324"/>
            <a:ext cx="5413169"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6309157" y="1543324"/>
            <a:ext cx="5425643"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urdue Logo" descr="Purdue Logo">
            <a:extLst>
              <a:ext uri="{FF2B5EF4-FFF2-40B4-BE49-F238E27FC236}">
                <a16:creationId xmlns:a16="http://schemas.microsoft.com/office/drawing/2014/main" id="{1187A0AE-82DF-15CC-71EB-814F9338E8D6}"/>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4" name="Slide Number Placeholder 3">
            <a:extLst>
              <a:ext uri="{FF2B5EF4-FFF2-40B4-BE49-F238E27FC236}">
                <a16:creationId xmlns:a16="http://schemas.microsoft.com/office/drawing/2014/main" id="{13B9323E-BACA-0B7A-9E9F-89AD4E33435D}"/>
              </a:ext>
            </a:extLst>
          </p:cNvPr>
          <p:cNvSpPr>
            <a:spLocks noGrp="1"/>
          </p:cNvSpPr>
          <p:nvPr>
            <p:ph type="sldNum" sz="quarter" idx="14"/>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468087" y="1543324"/>
            <a:ext cx="3507565" cy="4390338"/>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urdue Logo" descr="Purdue Logo">
            <a:extLst>
              <a:ext uri="{FF2B5EF4-FFF2-40B4-BE49-F238E27FC236}">
                <a16:creationId xmlns:a16="http://schemas.microsoft.com/office/drawing/2014/main" id="{D9D56DBC-682D-9000-C377-A3E36338D732}"/>
              </a:ext>
            </a:extLst>
          </p:cNvPr>
          <p:cNvPicPr>
            <a:picLocks noChangeAspect="1"/>
          </p:cNvPicPr>
          <p:nvPr userDrawn="1"/>
        </p:nvPicPr>
        <p:blipFill>
          <a:blip r:embed="rId2"/>
          <a:stretch>
            <a:fillRect/>
          </a:stretch>
        </p:blipFill>
        <p:spPr>
          <a:xfrm>
            <a:off x="446314" y="6227781"/>
            <a:ext cx="1803190" cy="322767"/>
          </a:xfrm>
          <a:prstGeom prst="rect">
            <a:avLst/>
          </a:prstGeom>
        </p:spPr>
      </p:pic>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4342217" y="1543323"/>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8243137" y="1543322"/>
            <a:ext cx="3507565" cy="4390337"/>
          </a:xfrm>
        </p:spPr>
        <p:txBody>
          <a:bodyPr>
            <a:normAutofit/>
          </a:bodyPr>
          <a:lstStyle>
            <a:lvl1pPr>
              <a:defRPr sz="2000"/>
            </a:lvl1pPr>
            <a:lvl2pPr>
              <a:defRPr sz="1800"/>
            </a:lvl2pPr>
            <a:lvl3pPr>
              <a:defRPr sz="1800"/>
            </a:lvl3pPr>
            <a:lvl4pPr>
              <a:defRPr sz="15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457200" y="954291"/>
            <a:ext cx="11277600" cy="365760"/>
          </a:xfrm>
        </p:spPr>
        <p:txBody>
          <a:bodyPr>
            <a:noAutofit/>
          </a:bodyPr>
          <a:lstStyle>
            <a:lvl1pPr marL="0" indent="0" algn="l">
              <a:buNone/>
              <a:defRPr sz="2200" baseline="0">
                <a:solidFill>
                  <a:schemeClr val="accent4">
                    <a:lumMod val="65000"/>
                  </a:schemeClr>
                </a:solidFill>
                <a:latin typeface="Franklin Gothic Medium Cond" panose="020B0606030402020204" pitchFamily="34" charset="0"/>
              </a:defRPr>
            </a:lvl1pPr>
          </a:lstStyle>
          <a:p>
            <a:pPr lvl="0"/>
            <a:r>
              <a:rPr lang="en-US" dirty="0"/>
              <a:t>Click to add subhead</a:t>
            </a:r>
          </a:p>
        </p:txBody>
      </p:sp>
      <p:sp>
        <p:nvSpPr>
          <p:cNvPr id="5" name="Slide Number Placeholder 4">
            <a:extLst>
              <a:ext uri="{FF2B5EF4-FFF2-40B4-BE49-F238E27FC236}">
                <a16:creationId xmlns:a16="http://schemas.microsoft.com/office/drawing/2014/main" id="{08AB0E4F-0D1F-EA8F-1357-B6B9069694D4}"/>
              </a:ext>
            </a:extLst>
          </p:cNvPr>
          <p:cNvSpPr>
            <a:spLocks noGrp="1"/>
          </p:cNvSpPr>
          <p:nvPr>
            <p:ph type="sldNum" sz="quarter" idx="19"/>
          </p:nvPr>
        </p:nvSpPr>
        <p:spPr/>
        <p:txBody>
          <a:body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468086" y="385004"/>
            <a:ext cx="11266714" cy="589032"/>
          </a:xfrm>
          <a:prstGeom prst="rect">
            <a:avLst/>
          </a:prstGeom>
        </p:spPr>
        <p:txBody>
          <a:bodyPr vert="horz" lIns="91440" tIns="45720" rIns="91440" bIns="45720" rtlCol="0" anchor="ctr">
            <a:normAutofit/>
          </a:bodyPr>
          <a:lstStyle/>
          <a:p>
            <a:r>
              <a:rPr lang="en-US" dirty="0"/>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468086" y="1192696"/>
            <a:ext cx="11266714" cy="48379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F235C51E-B187-34DE-A75E-C3E52E200A52}"/>
              </a:ext>
            </a:extLst>
          </p:cNvPr>
          <p:cNvSpPr>
            <a:spLocks noGrp="1"/>
          </p:cNvSpPr>
          <p:nvPr>
            <p:ph type="sldNum" sz="quarter" idx="4"/>
          </p:nvPr>
        </p:nvSpPr>
        <p:spPr>
          <a:xfrm>
            <a:off x="10634663" y="6290433"/>
            <a:ext cx="110013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6EA1D-707D-B54C-8FFB-433BD1A27D0B}" type="slidenum">
              <a:rPr lang="en-US" smtClean="0"/>
              <a:pPr/>
              <a:t>‹#›</a:t>
            </a:fld>
            <a:endParaRPr lang="en-US" dirty="0"/>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657" r:id="rId13"/>
    <p:sldLayoutId id="2147483706" r:id="rId14"/>
    <p:sldLayoutId id="2147483705" r:id="rId15"/>
    <p:sldLayoutId id="2147483707" r:id="rId16"/>
    <p:sldLayoutId id="2147483713" r:id="rId17"/>
    <p:sldLayoutId id="2147483709" r:id="rId18"/>
    <p:sldLayoutId id="2147483710" r:id="rId19"/>
    <p:sldLayoutId id="2147483653" r:id="rId20"/>
    <p:sldLayoutId id="2147483690" r:id="rId21"/>
    <p:sldLayoutId id="2147483704" r:id="rId22"/>
    <p:sldLayoutId id="2147483692" r:id="rId23"/>
    <p:sldLayoutId id="2147483693" r:id="rId24"/>
    <p:sldLayoutId id="2147483691" r:id="rId25"/>
    <p:sldLayoutId id="2147483703" r:id="rId26"/>
  </p:sldLayoutIdLst>
  <p:hf hdr="0" ftr="0" dt="0"/>
  <p:txStyles>
    <p:titleStyle>
      <a:lvl1pPr algn="l" defTabSz="914400" rtl="0" eaLnBrk="1" fontAlgn="t" latinLnBrk="0" hangingPunct="1">
        <a:lnSpc>
          <a:spcPct val="90000"/>
        </a:lnSpc>
        <a:spcBef>
          <a:spcPct val="0"/>
        </a:spcBef>
        <a:buNone/>
        <a:defRPr lang="en-US" sz="4800" b="0" i="1" kern="1200" cap="none" baseline="0" dirty="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0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itchFamily="2" charset="2"/>
        <a:buChar char="§"/>
        <a:defRPr sz="18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16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5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a:xfrm>
            <a:off x="1023257" y="2005070"/>
            <a:ext cx="9226732" cy="592834"/>
          </a:xfrm>
        </p:spPr>
        <p:txBody>
          <a:bodyPr/>
          <a:lstStyle/>
          <a:p>
            <a:r>
              <a:rPr lang="en-US" sz="4800" dirty="0"/>
              <a:t>Purdue Extension – The Education Store</a:t>
            </a:r>
          </a:p>
        </p:txBody>
      </p:sp>
      <p:sp>
        <p:nvSpPr>
          <p:cNvPr id="3" name="Text Placeholder 2">
            <a:extLst>
              <a:ext uri="{FF2B5EF4-FFF2-40B4-BE49-F238E27FC236}">
                <a16:creationId xmlns:a16="http://schemas.microsoft.com/office/drawing/2014/main" id="{5991BF94-59A9-105F-273E-B29E440F2501}"/>
              </a:ext>
            </a:extLst>
          </p:cNvPr>
          <p:cNvSpPr>
            <a:spLocks noGrp="1"/>
          </p:cNvSpPr>
          <p:nvPr>
            <p:ph type="body" sz="quarter" idx="10"/>
          </p:nvPr>
        </p:nvSpPr>
        <p:spPr/>
        <p:txBody>
          <a:bodyPr/>
          <a:lstStyle/>
          <a:p>
            <a:r>
              <a:rPr lang="en-US" dirty="0"/>
              <a:t>Get </a:t>
            </a:r>
            <a:r>
              <a:rPr lang="en-US" dirty="0" err="1"/>
              <a:t>Outta</a:t>
            </a:r>
            <a:r>
              <a:rPr lang="en-US" dirty="0"/>
              <a:t> the Past, Get Into Magento!</a:t>
            </a:r>
          </a:p>
          <a:p>
            <a:br>
              <a:rPr lang="en-US" dirty="0"/>
            </a:br>
            <a:r>
              <a:rPr lang="en-US" dirty="0"/>
              <a:t>	or: How Purdue modernized their e-commerce</a:t>
            </a:r>
            <a:br>
              <a:rPr lang="en-US" dirty="0"/>
            </a:br>
            <a:r>
              <a:rPr lang="en-US" dirty="0"/>
              <a:t>	platform and learned to get with the times</a:t>
            </a:r>
          </a:p>
        </p:txBody>
      </p:sp>
      <p:sp>
        <p:nvSpPr>
          <p:cNvPr id="4" name="Text Placeholder 3">
            <a:extLst>
              <a:ext uri="{FF2B5EF4-FFF2-40B4-BE49-F238E27FC236}">
                <a16:creationId xmlns:a16="http://schemas.microsoft.com/office/drawing/2014/main" id="{0C218A17-096C-AED1-C745-D58ECF2EFEFF}"/>
              </a:ext>
            </a:extLst>
          </p:cNvPr>
          <p:cNvSpPr>
            <a:spLocks noGrp="1"/>
          </p:cNvSpPr>
          <p:nvPr>
            <p:ph type="body" sz="quarter" idx="11"/>
          </p:nvPr>
        </p:nvSpPr>
        <p:spPr>
          <a:xfrm>
            <a:off x="1023257" y="5676162"/>
            <a:ext cx="9017726" cy="449263"/>
          </a:xfrm>
        </p:spPr>
        <p:txBody>
          <a:bodyPr/>
          <a:lstStyle/>
          <a:p>
            <a:pPr algn="r"/>
            <a:fld id="{FAD8BB1E-87B1-1640-9648-A71604FF880A}" type="datetime1">
              <a:rPr lang="en-US" smtClean="0"/>
              <a:pPr algn="r"/>
              <a:t>2025-06-04</a:t>
            </a:fld>
            <a:endParaRPr lang="en-US" dirty="0"/>
          </a:p>
        </p:txBody>
      </p:sp>
    </p:spTree>
    <p:extLst>
      <p:ext uri="{BB962C8B-B14F-4D97-AF65-F5344CB8AC3E}">
        <p14:creationId xmlns:p14="http://schemas.microsoft.com/office/powerpoint/2010/main" val="4154997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7E528-CEE7-5EF2-BF23-6990B2B8F8F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AF65C30-DBE6-CF70-70C8-3CDDF8171BF8}"/>
              </a:ext>
            </a:extLst>
          </p:cNvPr>
          <p:cNvSpPr>
            <a:spLocks noGrp="1"/>
          </p:cNvSpPr>
          <p:nvPr>
            <p:ph type="sldNum" sz="quarter" idx="12"/>
          </p:nvPr>
        </p:nvSpPr>
        <p:spPr/>
        <p:txBody>
          <a:bodyPr/>
          <a:lstStyle/>
          <a:p>
            <a:fld id="{3086EA1D-707D-B54C-8FFB-433BD1A27D0B}" type="slidenum">
              <a:rPr lang="en-US" smtClean="0"/>
              <a:pPr/>
              <a:t>10</a:t>
            </a:fld>
            <a:endParaRPr lang="en-US" dirty="0"/>
          </a:p>
        </p:txBody>
      </p:sp>
      <p:pic>
        <p:nvPicPr>
          <p:cNvPr id="13" name="Picture 12">
            <a:extLst>
              <a:ext uri="{FF2B5EF4-FFF2-40B4-BE49-F238E27FC236}">
                <a16:creationId xmlns:a16="http://schemas.microsoft.com/office/drawing/2014/main" id="{0F0D8DA1-0CBD-4615-A738-1EA083617240}"/>
              </a:ext>
            </a:extLst>
          </p:cNvPr>
          <p:cNvPicPr>
            <a:picLocks noChangeAspect="1"/>
          </p:cNvPicPr>
          <p:nvPr/>
        </p:nvPicPr>
        <p:blipFill>
          <a:blip r:embed="rId2"/>
          <a:srcRect/>
          <a:stretch/>
        </p:blipFill>
        <p:spPr>
          <a:xfrm>
            <a:off x="5051685" y="954291"/>
            <a:ext cx="6262044" cy="5641285"/>
          </a:xfrm>
          <a:prstGeom prst="rect">
            <a:avLst/>
          </a:prstGeom>
        </p:spPr>
      </p:pic>
      <p:sp>
        <p:nvSpPr>
          <p:cNvPr id="6" name="Text Placeholder 1">
            <a:extLst>
              <a:ext uri="{FF2B5EF4-FFF2-40B4-BE49-F238E27FC236}">
                <a16:creationId xmlns:a16="http://schemas.microsoft.com/office/drawing/2014/main" id="{2787361D-2AA0-080E-5846-881B90979B6C}"/>
              </a:ext>
            </a:extLst>
          </p:cNvPr>
          <p:cNvSpPr>
            <a:spLocks noGrp="1"/>
          </p:cNvSpPr>
          <p:nvPr>
            <p:ph type="body" sz="quarter" idx="11"/>
          </p:nvPr>
        </p:nvSpPr>
        <p:spPr>
          <a:xfrm>
            <a:off x="457200" y="954291"/>
            <a:ext cx="11277600" cy="365760"/>
          </a:xfrm>
        </p:spPr>
        <p:txBody>
          <a:bodyPr/>
          <a:lstStyle/>
          <a:p>
            <a:r>
              <a:rPr lang="en-US" dirty="0"/>
              <a:t>How it started…</a:t>
            </a:r>
          </a:p>
        </p:txBody>
      </p:sp>
      <p:sp>
        <p:nvSpPr>
          <p:cNvPr id="7" name="Title 3">
            <a:extLst>
              <a:ext uri="{FF2B5EF4-FFF2-40B4-BE49-F238E27FC236}">
                <a16:creationId xmlns:a16="http://schemas.microsoft.com/office/drawing/2014/main" id="{39690BC4-65E1-1E96-7527-674D2841B618}"/>
              </a:ext>
            </a:extLst>
          </p:cNvPr>
          <p:cNvSpPr>
            <a:spLocks noGrp="1"/>
          </p:cNvSpPr>
          <p:nvPr>
            <p:ph type="title"/>
          </p:nvPr>
        </p:nvSpPr>
        <p:spPr>
          <a:xfrm>
            <a:off x="468086" y="385004"/>
            <a:ext cx="11266714" cy="589032"/>
          </a:xfrm>
        </p:spPr>
        <p:txBody>
          <a:bodyPr>
            <a:normAutofit fontScale="90000"/>
          </a:bodyPr>
          <a:lstStyle/>
          <a:p>
            <a:r>
              <a:rPr lang="en-US" dirty="0"/>
              <a:t>History (2003</a:t>
            </a:r>
            <a:r>
              <a:rPr lang="en-US" sz="3600" dirty="0"/>
              <a:t>ish</a:t>
            </a:r>
            <a:r>
              <a:rPr lang="en-US" dirty="0"/>
              <a:t>-2024)</a:t>
            </a:r>
          </a:p>
        </p:txBody>
      </p:sp>
      <p:sp>
        <p:nvSpPr>
          <p:cNvPr id="8" name="TextBox 7">
            <a:extLst>
              <a:ext uri="{FF2B5EF4-FFF2-40B4-BE49-F238E27FC236}">
                <a16:creationId xmlns:a16="http://schemas.microsoft.com/office/drawing/2014/main" id="{060776D3-6EB5-3954-755B-E7B934E9D3C1}"/>
              </a:ext>
            </a:extLst>
          </p:cNvPr>
          <p:cNvSpPr txBox="1"/>
          <p:nvPr/>
        </p:nvSpPr>
        <p:spPr>
          <a:xfrm>
            <a:off x="457201" y="1889338"/>
            <a:ext cx="4451684" cy="1754326"/>
          </a:xfrm>
          <a:prstGeom prst="rect">
            <a:avLst/>
          </a:prstGeom>
          <a:noFill/>
        </p:spPr>
        <p:txBody>
          <a:bodyPr wrap="square" rtlCol="0">
            <a:spAutoFit/>
          </a:bodyPr>
          <a:lstStyle/>
          <a:p>
            <a:r>
              <a:rPr lang="en-US" b="1" dirty="0"/>
              <a:t>The old Education Store</a:t>
            </a:r>
          </a:p>
          <a:p>
            <a:endParaRPr lang="en-US" b="1" dirty="0"/>
          </a:p>
          <a:p>
            <a:r>
              <a:rPr lang="en-US" sz="1600" b="1" dirty="0"/>
              <a:t>Front-end</a:t>
            </a:r>
          </a:p>
          <a:p>
            <a:endParaRPr lang="en-US" b="1" dirty="0"/>
          </a:p>
          <a:p>
            <a:pPr marL="285750" indent="-285750">
              <a:buFont typeface="Arial" panose="020B0604020202020204" pitchFamily="34" charset="0"/>
              <a:buChar char="•"/>
            </a:pPr>
            <a:r>
              <a:rPr lang="en-US" dirty="0"/>
              <a:t>2015…refinements, no substantial changes</a:t>
            </a:r>
          </a:p>
        </p:txBody>
      </p:sp>
    </p:spTree>
    <p:extLst>
      <p:ext uri="{BB962C8B-B14F-4D97-AF65-F5344CB8AC3E}">
        <p14:creationId xmlns:p14="http://schemas.microsoft.com/office/powerpoint/2010/main" val="39050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C50A44B-C3ED-4A93-C0AD-093FE7D67A6E}"/>
              </a:ext>
            </a:extLst>
          </p:cNvPr>
          <p:cNvSpPr>
            <a:spLocks noGrp="1"/>
          </p:cNvSpPr>
          <p:nvPr>
            <p:ph type="sldNum" sz="quarter" idx="12"/>
          </p:nvPr>
        </p:nvSpPr>
        <p:spPr/>
        <p:txBody>
          <a:bodyPr/>
          <a:lstStyle/>
          <a:p>
            <a:fld id="{3086EA1D-707D-B54C-8FFB-433BD1A27D0B}" type="slidenum">
              <a:rPr lang="en-US" smtClean="0"/>
              <a:pPr/>
              <a:t>11</a:t>
            </a:fld>
            <a:endParaRPr lang="en-US" dirty="0"/>
          </a:p>
        </p:txBody>
      </p:sp>
      <p:pic>
        <p:nvPicPr>
          <p:cNvPr id="11" name="Picture 10">
            <a:extLst>
              <a:ext uri="{FF2B5EF4-FFF2-40B4-BE49-F238E27FC236}">
                <a16:creationId xmlns:a16="http://schemas.microsoft.com/office/drawing/2014/main" id="{6B99F7FE-E3D7-B6C0-6FFB-CE7FBF2249E7}"/>
              </a:ext>
            </a:extLst>
          </p:cNvPr>
          <p:cNvPicPr>
            <a:picLocks noChangeAspect="1"/>
          </p:cNvPicPr>
          <p:nvPr/>
        </p:nvPicPr>
        <p:blipFill>
          <a:blip r:embed="rId2"/>
          <a:srcRect/>
          <a:stretch/>
        </p:blipFill>
        <p:spPr>
          <a:xfrm>
            <a:off x="4997380" y="1065841"/>
            <a:ext cx="5943600" cy="5354408"/>
          </a:xfrm>
          <a:prstGeom prst="rect">
            <a:avLst/>
          </a:prstGeom>
        </p:spPr>
      </p:pic>
      <p:sp>
        <p:nvSpPr>
          <p:cNvPr id="6" name="Text Placeholder 1">
            <a:extLst>
              <a:ext uri="{FF2B5EF4-FFF2-40B4-BE49-F238E27FC236}">
                <a16:creationId xmlns:a16="http://schemas.microsoft.com/office/drawing/2014/main" id="{3CB5CA37-870E-9D58-F73B-51036D3EE71A}"/>
              </a:ext>
            </a:extLst>
          </p:cNvPr>
          <p:cNvSpPr>
            <a:spLocks noGrp="1"/>
          </p:cNvSpPr>
          <p:nvPr>
            <p:ph type="body" sz="quarter" idx="11"/>
          </p:nvPr>
        </p:nvSpPr>
        <p:spPr>
          <a:xfrm>
            <a:off x="457200" y="954291"/>
            <a:ext cx="11277600" cy="365760"/>
          </a:xfrm>
        </p:spPr>
        <p:txBody>
          <a:bodyPr/>
          <a:lstStyle/>
          <a:p>
            <a:r>
              <a:rPr lang="en-US" dirty="0"/>
              <a:t>How it started…</a:t>
            </a:r>
          </a:p>
        </p:txBody>
      </p:sp>
      <p:sp>
        <p:nvSpPr>
          <p:cNvPr id="7" name="Title 3">
            <a:extLst>
              <a:ext uri="{FF2B5EF4-FFF2-40B4-BE49-F238E27FC236}">
                <a16:creationId xmlns:a16="http://schemas.microsoft.com/office/drawing/2014/main" id="{CE055D27-F148-1ED0-9C39-F810B7BAE13C}"/>
              </a:ext>
            </a:extLst>
          </p:cNvPr>
          <p:cNvSpPr>
            <a:spLocks noGrp="1"/>
          </p:cNvSpPr>
          <p:nvPr>
            <p:ph type="title"/>
          </p:nvPr>
        </p:nvSpPr>
        <p:spPr>
          <a:xfrm>
            <a:off x="468086" y="385004"/>
            <a:ext cx="11266714" cy="589032"/>
          </a:xfrm>
        </p:spPr>
        <p:txBody>
          <a:bodyPr>
            <a:normAutofit fontScale="90000"/>
          </a:bodyPr>
          <a:lstStyle/>
          <a:p>
            <a:r>
              <a:rPr lang="en-US" dirty="0"/>
              <a:t>History (2003</a:t>
            </a:r>
            <a:r>
              <a:rPr lang="en-US" sz="3600" dirty="0"/>
              <a:t>ish</a:t>
            </a:r>
            <a:r>
              <a:rPr lang="en-US" dirty="0"/>
              <a:t>-2024)</a:t>
            </a:r>
          </a:p>
        </p:txBody>
      </p:sp>
      <p:sp>
        <p:nvSpPr>
          <p:cNvPr id="8" name="TextBox 7">
            <a:extLst>
              <a:ext uri="{FF2B5EF4-FFF2-40B4-BE49-F238E27FC236}">
                <a16:creationId xmlns:a16="http://schemas.microsoft.com/office/drawing/2014/main" id="{18811A15-205B-76B8-05D7-0FC2AC3579DC}"/>
              </a:ext>
            </a:extLst>
          </p:cNvPr>
          <p:cNvSpPr txBox="1"/>
          <p:nvPr/>
        </p:nvSpPr>
        <p:spPr>
          <a:xfrm>
            <a:off x="457200" y="1889338"/>
            <a:ext cx="4340942" cy="3108543"/>
          </a:xfrm>
          <a:prstGeom prst="rect">
            <a:avLst/>
          </a:prstGeom>
          <a:noFill/>
        </p:spPr>
        <p:txBody>
          <a:bodyPr wrap="square" rtlCol="0">
            <a:spAutoFit/>
          </a:bodyPr>
          <a:lstStyle/>
          <a:p>
            <a:r>
              <a:rPr lang="en-US" b="1" dirty="0"/>
              <a:t>The old Education Store</a:t>
            </a:r>
          </a:p>
          <a:p>
            <a:endParaRPr lang="en-US" b="1" dirty="0"/>
          </a:p>
          <a:p>
            <a:r>
              <a:rPr lang="en-US" sz="1600" b="1" dirty="0"/>
              <a:t>Front-end</a:t>
            </a:r>
          </a:p>
          <a:p>
            <a:endParaRPr lang="en-US" dirty="0"/>
          </a:p>
          <a:p>
            <a:pPr marL="342900" indent="-342900">
              <a:buFont typeface="Arial" panose="020B0604020202020204" pitchFamily="34" charset="0"/>
              <a:buChar char="•"/>
            </a:pPr>
            <a:r>
              <a:rPr lang="en-US" dirty="0"/>
              <a:t>2017…another redesign, more focus on</a:t>
            </a:r>
            <a:br>
              <a:rPr lang="en-US" dirty="0"/>
            </a:br>
            <a:r>
              <a:rPr lang="en-US" dirty="0"/>
              <a:t>Purdue branding, expanded navigation options</a:t>
            </a:r>
          </a:p>
          <a:p>
            <a:endParaRPr lang="en-US" dirty="0"/>
          </a:p>
          <a:p>
            <a:pPr marL="285750" indent="-285750">
              <a:buFont typeface="Arial" panose="020B0604020202020204" pitchFamily="34" charset="0"/>
              <a:buChar char="•"/>
            </a:pPr>
            <a:r>
              <a:rPr lang="en-US" dirty="0"/>
              <a:t>Note: This is how the Education Store looked when Erin came to Purdue Extension in 2018.</a:t>
            </a:r>
          </a:p>
        </p:txBody>
      </p:sp>
    </p:spTree>
    <p:extLst>
      <p:ext uri="{BB962C8B-B14F-4D97-AF65-F5344CB8AC3E}">
        <p14:creationId xmlns:p14="http://schemas.microsoft.com/office/powerpoint/2010/main" val="2577348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7788C0F-81A1-2BC4-74B0-112289A0E7BA}"/>
              </a:ext>
            </a:extLst>
          </p:cNvPr>
          <p:cNvSpPr>
            <a:spLocks noGrp="1"/>
          </p:cNvSpPr>
          <p:nvPr>
            <p:ph type="sldNum" sz="quarter" idx="12"/>
          </p:nvPr>
        </p:nvSpPr>
        <p:spPr/>
        <p:txBody>
          <a:bodyPr/>
          <a:lstStyle/>
          <a:p>
            <a:fld id="{3086EA1D-707D-B54C-8FFB-433BD1A27D0B}" type="slidenum">
              <a:rPr lang="en-US" smtClean="0"/>
              <a:pPr/>
              <a:t>12</a:t>
            </a:fld>
            <a:endParaRPr lang="en-US" dirty="0"/>
          </a:p>
        </p:txBody>
      </p:sp>
      <p:pic>
        <p:nvPicPr>
          <p:cNvPr id="9" name="Picture 8" descr="A screen shot of a computer&#10;&#10;AI-generated content may be incorrect.">
            <a:extLst>
              <a:ext uri="{FF2B5EF4-FFF2-40B4-BE49-F238E27FC236}">
                <a16:creationId xmlns:a16="http://schemas.microsoft.com/office/drawing/2014/main" id="{178AF61F-438F-689B-3A6C-765B838D156A}"/>
              </a:ext>
            </a:extLst>
          </p:cNvPr>
          <p:cNvPicPr>
            <a:picLocks noChangeAspect="1"/>
          </p:cNvPicPr>
          <p:nvPr/>
        </p:nvPicPr>
        <p:blipFill>
          <a:blip r:embed="rId2"/>
          <a:stretch>
            <a:fillRect/>
          </a:stretch>
        </p:blipFill>
        <p:spPr>
          <a:xfrm>
            <a:off x="4980633" y="954291"/>
            <a:ext cx="5943600" cy="5577509"/>
          </a:xfrm>
          <a:prstGeom prst="rect">
            <a:avLst/>
          </a:prstGeom>
        </p:spPr>
      </p:pic>
      <p:sp>
        <p:nvSpPr>
          <p:cNvPr id="6" name="Text Placeholder 1">
            <a:extLst>
              <a:ext uri="{FF2B5EF4-FFF2-40B4-BE49-F238E27FC236}">
                <a16:creationId xmlns:a16="http://schemas.microsoft.com/office/drawing/2014/main" id="{43CE00EB-47C6-C744-2037-F4A85F02CBF0}"/>
              </a:ext>
            </a:extLst>
          </p:cNvPr>
          <p:cNvSpPr>
            <a:spLocks noGrp="1"/>
          </p:cNvSpPr>
          <p:nvPr>
            <p:ph type="body" sz="quarter" idx="11"/>
          </p:nvPr>
        </p:nvSpPr>
        <p:spPr>
          <a:xfrm>
            <a:off x="457200" y="954291"/>
            <a:ext cx="11277600" cy="365760"/>
          </a:xfrm>
        </p:spPr>
        <p:txBody>
          <a:bodyPr/>
          <a:lstStyle/>
          <a:p>
            <a:r>
              <a:rPr lang="en-US" dirty="0"/>
              <a:t>How it started…</a:t>
            </a:r>
          </a:p>
        </p:txBody>
      </p:sp>
      <p:sp>
        <p:nvSpPr>
          <p:cNvPr id="7" name="Title 3">
            <a:extLst>
              <a:ext uri="{FF2B5EF4-FFF2-40B4-BE49-F238E27FC236}">
                <a16:creationId xmlns:a16="http://schemas.microsoft.com/office/drawing/2014/main" id="{874B7485-19B0-7A54-F253-FFDD7BB2DD7F}"/>
              </a:ext>
            </a:extLst>
          </p:cNvPr>
          <p:cNvSpPr>
            <a:spLocks noGrp="1"/>
          </p:cNvSpPr>
          <p:nvPr>
            <p:ph type="title"/>
          </p:nvPr>
        </p:nvSpPr>
        <p:spPr>
          <a:xfrm>
            <a:off x="468086" y="385004"/>
            <a:ext cx="11266714" cy="589032"/>
          </a:xfrm>
        </p:spPr>
        <p:txBody>
          <a:bodyPr>
            <a:normAutofit fontScale="90000"/>
          </a:bodyPr>
          <a:lstStyle/>
          <a:p>
            <a:r>
              <a:rPr lang="en-US" dirty="0"/>
              <a:t>History (2003</a:t>
            </a:r>
            <a:r>
              <a:rPr lang="en-US" sz="3600" dirty="0"/>
              <a:t>ish</a:t>
            </a:r>
            <a:r>
              <a:rPr lang="en-US" dirty="0"/>
              <a:t>-2024)</a:t>
            </a:r>
          </a:p>
        </p:txBody>
      </p:sp>
      <p:sp>
        <p:nvSpPr>
          <p:cNvPr id="8" name="TextBox 7">
            <a:extLst>
              <a:ext uri="{FF2B5EF4-FFF2-40B4-BE49-F238E27FC236}">
                <a16:creationId xmlns:a16="http://schemas.microsoft.com/office/drawing/2014/main" id="{D132DB67-7531-C8FF-6AC3-7EFE43FB9492}"/>
              </a:ext>
            </a:extLst>
          </p:cNvPr>
          <p:cNvSpPr txBox="1"/>
          <p:nvPr/>
        </p:nvSpPr>
        <p:spPr>
          <a:xfrm>
            <a:off x="457200" y="1889338"/>
            <a:ext cx="4360606" cy="2862322"/>
          </a:xfrm>
          <a:prstGeom prst="rect">
            <a:avLst/>
          </a:prstGeom>
          <a:noFill/>
        </p:spPr>
        <p:txBody>
          <a:bodyPr wrap="square" rtlCol="0">
            <a:spAutoFit/>
          </a:bodyPr>
          <a:lstStyle/>
          <a:p>
            <a:r>
              <a:rPr lang="en-US" b="1" dirty="0"/>
              <a:t>The old Education Store</a:t>
            </a:r>
          </a:p>
          <a:p>
            <a:endParaRPr lang="en-US" b="1" dirty="0"/>
          </a:p>
          <a:p>
            <a:r>
              <a:rPr lang="en-US" sz="1600" b="1" dirty="0"/>
              <a:t>Front-end</a:t>
            </a:r>
          </a:p>
          <a:p>
            <a:endParaRPr lang="en-US" dirty="0"/>
          </a:p>
          <a:p>
            <a:pPr marL="285750" indent="-285750">
              <a:buFont typeface="Arial" panose="020B0604020202020204" pitchFamily="34" charset="0"/>
              <a:buChar char="•"/>
            </a:pPr>
            <a:r>
              <a:rPr lang="en-US" dirty="0"/>
              <a:t>2021…one final design tweak, strictly</a:t>
            </a:r>
            <a:br>
              <a:rPr lang="en-US" dirty="0"/>
            </a:br>
            <a:r>
              <a:rPr lang="en-US" dirty="0"/>
              <a:t>Purdue branding/logo changes</a:t>
            </a:r>
          </a:p>
          <a:p>
            <a:endParaRPr lang="en-US" dirty="0"/>
          </a:p>
          <a:p>
            <a:pPr marL="285750" indent="-285750">
              <a:buFont typeface="Arial" panose="020B0604020202020204" pitchFamily="34" charset="0"/>
              <a:buChar char="•"/>
            </a:pPr>
            <a:r>
              <a:rPr lang="en-US" dirty="0"/>
              <a:t>Note: This is how the Education Store looked when Eric came to Extension in 2022.</a:t>
            </a:r>
          </a:p>
        </p:txBody>
      </p:sp>
    </p:spTree>
    <p:extLst>
      <p:ext uri="{BB962C8B-B14F-4D97-AF65-F5344CB8AC3E}">
        <p14:creationId xmlns:p14="http://schemas.microsoft.com/office/powerpoint/2010/main" val="63900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E3BB1-D6AA-DF11-327D-483887EAC06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D6624E3-B57D-C995-52FB-F05AADCD8DC7}"/>
              </a:ext>
            </a:extLst>
          </p:cNvPr>
          <p:cNvSpPr>
            <a:spLocks noGrp="1"/>
          </p:cNvSpPr>
          <p:nvPr>
            <p:ph type="sldNum" sz="quarter" idx="12"/>
          </p:nvPr>
        </p:nvSpPr>
        <p:spPr/>
        <p:txBody>
          <a:bodyPr/>
          <a:lstStyle/>
          <a:p>
            <a:fld id="{3086EA1D-707D-B54C-8FFB-433BD1A27D0B}" type="slidenum">
              <a:rPr lang="en-US" smtClean="0"/>
              <a:pPr/>
              <a:t>13</a:t>
            </a:fld>
            <a:endParaRPr lang="en-US" dirty="0"/>
          </a:p>
        </p:txBody>
      </p:sp>
      <p:pic>
        <p:nvPicPr>
          <p:cNvPr id="9" name="Picture 8">
            <a:extLst>
              <a:ext uri="{FF2B5EF4-FFF2-40B4-BE49-F238E27FC236}">
                <a16:creationId xmlns:a16="http://schemas.microsoft.com/office/drawing/2014/main" id="{C08D15A4-8F28-8232-4DF3-D6CED0CBCE9B}"/>
              </a:ext>
            </a:extLst>
          </p:cNvPr>
          <p:cNvPicPr>
            <a:picLocks noChangeAspect="1"/>
          </p:cNvPicPr>
          <p:nvPr/>
        </p:nvPicPr>
        <p:blipFill>
          <a:blip r:embed="rId2"/>
          <a:srcRect/>
          <a:stretch/>
        </p:blipFill>
        <p:spPr>
          <a:xfrm>
            <a:off x="4980633" y="1787116"/>
            <a:ext cx="5943600" cy="3911858"/>
          </a:xfrm>
          <a:prstGeom prst="rect">
            <a:avLst/>
          </a:prstGeom>
        </p:spPr>
      </p:pic>
      <p:sp>
        <p:nvSpPr>
          <p:cNvPr id="6" name="Text Placeholder 1">
            <a:extLst>
              <a:ext uri="{FF2B5EF4-FFF2-40B4-BE49-F238E27FC236}">
                <a16:creationId xmlns:a16="http://schemas.microsoft.com/office/drawing/2014/main" id="{72F1F71E-1A78-4E72-BB5B-A35D6E8FB784}"/>
              </a:ext>
            </a:extLst>
          </p:cNvPr>
          <p:cNvSpPr>
            <a:spLocks noGrp="1"/>
          </p:cNvSpPr>
          <p:nvPr>
            <p:ph type="body" sz="quarter" idx="11"/>
          </p:nvPr>
        </p:nvSpPr>
        <p:spPr>
          <a:xfrm>
            <a:off x="457200" y="954291"/>
            <a:ext cx="11277600" cy="365760"/>
          </a:xfrm>
        </p:spPr>
        <p:txBody>
          <a:bodyPr/>
          <a:lstStyle/>
          <a:p>
            <a:r>
              <a:rPr lang="en-US" dirty="0"/>
              <a:t>How it started…</a:t>
            </a:r>
          </a:p>
        </p:txBody>
      </p:sp>
      <p:sp>
        <p:nvSpPr>
          <p:cNvPr id="7" name="Title 3">
            <a:extLst>
              <a:ext uri="{FF2B5EF4-FFF2-40B4-BE49-F238E27FC236}">
                <a16:creationId xmlns:a16="http://schemas.microsoft.com/office/drawing/2014/main" id="{5F4E1D18-1BD2-A552-2117-46C046D01576}"/>
              </a:ext>
            </a:extLst>
          </p:cNvPr>
          <p:cNvSpPr>
            <a:spLocks noGrp="1"/>
          </p:cNvSpPr>
          <p:nvPr>
            <p:ph type="title"/>
          </p:nvPr>
        </p:nvSpPr>
        <p:spPr>
          <a:xfrm>
            <a:off x="468086" y="385004"/>
            <a:ext cx="11266714" cy="589032"/>
          </a:xfrm>
        </p:spPr>
        <p:txBody>
          <a:bodyPr>
            <a:normAutofit fontScale="90000"/>
          </a:bodyPr>
          <a:lstStyle/>
          <a:p>
            <a:r>
              <a:rPr lang="en-US" dirty="0"/>
              <a:t>History (2003</a:t>
            </a:r>
            <a:r>
              <a:rPr lang="en-US" sz="3600" dirty="0"/>
              <a:t>ish</a:t>
            </a:r>
            <a:r>
              <a:rPr lang="en-US" dirty="0"/>
              <a:t>-2024)</a:t>
            </a:r>
          </a:p>
        </p:txBody>
      </p:sp>
      <p:sp>
        <p:nvSpPr>
          <p:cNvPr id="8" name="TextBox 7">
            <a:extLst>
              <a:ext uri="{FF2B5EF4-FFF2-40B4-BE49-F238E27FC236}">
                <a16:creationId xmlns:a16="http://schemas.microsoft.com/office/drawing/2014/main" id="{96FBCBF9-F61E-8A86-64DB-2345F97A0804}"/>
              </a:ext>
            </a:extLst>
          </p:cNvPr>
          <p:cNvSpPr txBox="1"/>
          <p:nvPr/>
        </p:nvSpPr>
        <p:spPr>
          <a:xfrm>
            <a:off x="457200" y="1889338"/>
            <a:ext cx="4360606" cy="1446550"/>
          </a:xfrm>
          <a:prstGeom prst="rect">
            <a:avLst/>
          </a:prstGeom>
          <a:noFill/>
        </p:spPr>
        <p:txBody>
          <a:bodyPr wrap="square" rtlCol="0">
            <a:spAutoFit/>
          </a:bodyPr>
          <a:lstStyle/>
          <a:p>
            <a:r>
              <a:rPr lang="en-US" b="1" dirty="0"/>
              <a:t>The old Education Store</a:t>
            </a:r>
          </a:p>
          <a:p>
            <a:endParaRPr lang="en-US" dirty="0"/>
          </a:p>
          <a:p>
            <a:r>
              <a:rPr lang="en-US" sz="1600" b="1" dirty="0"/>
              <a:t>Back-end (FileMaker Pro)</a:t>
            </a:r>
          </a:p>
          <a:p>
            <a:endParaRPr lang="en-US" dirty="0"/>
          </a:p>
          <a:p>
            <a:pPr marL="285750" indent="-285750">
              <a:buFont typeface="Arial" panose="020B0604020202020204" pitchFamily="34" charset="0"/>
              <a:buChar char="•"/>
            </a:pPr>
            <a:r>
              <a:rPr lang="en-US" dirty="0"/>
              <a:t>Home screen – Main menu</a:t>
            </a:r>
          </a:p>
        </p:txBody>
      </p:sp>
    </p:spTree>
    <p:extLst>
      <p:ext uri="{BB962C8B-B14F-4D97-AF65-F5344CB8AC3E}">
        <p14:creationId xmlns:p14="http://schemas.microsoft.com/office/powerpoint/2010/main" val="2926279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801AD-86DA-64B1-E8D2-F8D33BDD700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6C0762F-762F-8211-7A04-C4C7486C7C98}"/>
              </a:ext>
            </a:extLst>
          </p:cNvPr>
          <p:cNvSpPr>
            <a:spLocks noGrp="1"/>
          </p:cNvSpPr>
          <p:nvPr>
            <p:ph type="sldNum" sz="quarter" idx="12"/>
          </p:nvPr>
        </p:nvSpPr>
        <p:spPr/>
        <p:txBody>
          <a:bodyPr/>
          <a:lstStyle/>
          <a:p>
            <a:fld id="{3086EA1D-707D-B54C-8FFB-433BD1A27D0B}" type="slidenum">
              <a:rPr lang="en-US" smtClean="0"/>
              <a:pPr/>
              <a:t>14</a:t>
            </a:fld>
            <a:endParaRPr lang="en-US" dirty="0"/>
          </a:p>
        </p:txBody>
      </p:sp>
      <p:pic>
        <p:nvPicPr>
          <p:cNvPr id="9" name="Picture 8">
            <a:extLst>
              <a:ext uri="{FF2B5EF4-FFF2-40B4-BE49-F238E27FC236}">
                <a16:creationId xmlns:a16="http://schemas.microsoft.com/office/drawing/2014/main" id="{4C944E55-C6BD-66D8-996C-6AFD5ED8DD04}"/>
              </a:ext>
            </a:extLst>
          </p:cNvPr>
          <p:cNvPicPr>
            <a:picLocks noChangeAspect="1"/>
          </p:cNvPicPr>
          <p:nvPr/>
        </p:nvPicPr>
        <p:blipFill>
          <a:blip r:embed="rId2"/>
          <a:srcRect/>
          <a:stretch/>
        </p:blipFill>
        <p:spPr>
          <a:xfrm>
            <a:off x="4876800" y="974036"/>
            <a:ext cx="6858000" cy="5330337"/>
          </a:xfrm>
          <a:prstGeom prst="rect">
            <a:avLst/>
          </a:prstGeom>
        </p:spPr>
      </p:pic>
      <p:sp>
        <p:nvSpPr>
          <p:cNvPr id="6" name="Text Placeholder 1">
            <a:extLst>
              <a:ext uri="{FF2B5EF4-FFF2-40B4-BE49-F238E27FC236}">
                <a16:creationId xmlns:a16="http://schemas.microsoft.com/office/drawing/2014/main" id="{58696499-5C3F-3C69-C764-845E30D6EA31}"/>
              </a:ext>
            </a:extLst>
          </p:cNvPr>
          <p:cNvSpPr>
            <a:spLocks noGrp="1"/>
          </p:cNvSpPr>
          <p:nvPr>
            <p:ph type="body" sz="quarter" idx="11"/>
          </p:nvPr>
        </p:nvSpPr>
        <p:spPr>
          <a:xfrm>
            <a:off x="457200" y="954291"/>
            <a:ext cx="11277600" cy="365760"/>
          </a:xfrm>
        </p:spPr>
        <p:txBody>
          <a:bodyPr/>
          <a:lstStyle/>
          <a:p>
            <a:r>
              <a:rPr lang="en-US" dirty="0"/>
              <a:t>How it started…</a:t>
            </a:r>
          </a:p>
        </p:txBody>
      </p:sp>
      <p:sp>
        <p:nvSpPr>
          <p:cNvPr id="7" name="Title 3">
            <a:extLst>
              <a:ext uri="{FF2B5EF4-FFF2-40B4-BE49-F238E27FC236}">
                <a16:creationId xmlns:a16="http://schemas.microsoft.com/office/drawing/2014/main" id="{127E9E0E-1629-A9D2-10F5-045B79B4CBD3}"/>
              </a:ext>
            </a:extLst>
          </p:cNvPr>
          <p:cNvSpPr>
            <a:spLocks noGrp="1"/>
          </p:cNvSpPr>
          <p:nvPr>
            <p:ph type="title"/>
          </p:nvPr>
        </p:nvSpPr>
        <p:spPr>
          <a:xfrm>
            <a:off x="468086" y="385004"/>
            <a:ext cx="11266714" cy="589032"/>
          </a:xfrm>
        </p:spPr>
        <p:txBody>
          <a:bodyPr>
            <a:normAutofit fontScale="90000"/>
          </a:bodyPr>
          <a:lstStyle/>
          <a:p>
            <a:r>
              <a:rPr lang="en-US" dirty="0"/>
              <a:t>History (2003</a:t>
            </a:r>
            <a:r>
              <a:rPr lang="en-US" sz="3600" dirty="0"/>
              <a:t>ish</a:t>
            </a:r>
            <a:r>
              <a:rPr lang="en-US" dirty="0"/>
              <a:t>-2024)</a:t>
            </a:r>
          </a:p>
        </p:txBody>
      </p:sp>
      <p:sp>
        <p:nvSpPr>
          <p:cNvPr id="8" name="TextBox 7">
            <a:extLst>
              <a:ext uri="{FF2B5EF4-FFF2-40B4-BE49-F238E27FC236}">
                <a16:creationId xmlns:a16="http://schemas.microsoft.com/office/drawing/2014/main" id="{DB4B394D-ADBB-2511-FCF0-2E36336F7852}"/>
              </a:ext>
            </a:extLst>
          </p:cNvPr>
          <p:cNvSpPr txBox="1"/>
          <p:nvPr/>
        </p:nvSpPr>
        <p:spPr>
          <a:xfrm>
            <a:off x="457200" y="1889338"/>
            <a:ext cx="4360606" cy="1446550"/>
          </a:xfrm>
          <a:prstGeom prst="rect">
            <a:avLst/>
          </a:prstGeom>
          <a:noFill/>
        </p:spPr>
        <p:txBody>
          <a:bodyPr wrap="square" rtlCol="0">
            <a:spAutoFit/>
          </a:bodyPr>
          <a:lstStyle/>
          <a:p>
            <a:r>
              <a:rPr lang="en-US" b="1" dirty="0"/>
              <a:t>The old Education Store</a:t>
            </a:r>
          </a:p>
          <a:p>
            <a:endParaRPr lang="en-US" dirty="0"/>
          </a:p>
          <a:p>
            <a:r>
              <a:rPr lang="en-US" sz="1600" b="1" dirty="0"/>
              <a:t>Back-end</a:t>
            </a:r>
          </a:p>
          <a:p>
            <a:endParaRPr lang="en-US" dirty="0"/>
          </a:p>
          <a:p>
            <a:pPr marL="285750" indent="-285750">
              <a:buFont typeface="Arial" panose="020B0604020202020204" pitchFamily="34" charset="0"/>
              <a:buChar char="•"/>
            </a:pPr>
            <a:r>
              <a:rPr lang="en-US" dirty="0"/>
              <a:t>Customer maintenance screen</a:t>
            </a:r>
          </a:p>
        </p:txBody>
      </p:sp>
    </p:spTree>
    <p:extLst>
      <p:ext uri="{BB962C8B-B14F-4D97-AF65-F5344CB8AC3E}">
        <p14:creationId xmlns:p14="http://schemas.microsoft.com/office/powerpoint/2010/main" val="16224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A88C0-6BA2-D0D9-691A-DCE789D4D389}"/>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C2BA04-F13C-8E03-B0C7-352426AB6483}"/>
              </a:ext>
            </a:extLst>
          </p:cNvPr>
          <p:cNvSpPr>
            <a:spLocks noGrp="1"/>
          </p:cNvSpPr>
          <p:nvPr>
            <p:ph type="sldNum" sz="quarter" idx="12"/>
          </p:nvPr>
        </p:nvSpPr>
        <p:spPr/>
        <p:txBody>
          <a:bodyPr/>
          <a:lstStyle/>
          <a:p>
            <a:fld id="{3086EA1D-707D-B54C-8FFB-433BD1A27D0B}" type="slidenum">
              <a:rPr lang="en-US" smtClean="0"/>
              <a:pPr/>
              <a:t>15</a:t>
            </a:fld>
            <a:endParaRPr lang="en-US" dirty="0"/>
          </a:p>
        </p:txBody>
      </p:sp>
      <p:pic>
        <p:nvPicPr>
          <p:cNvPr id="9" name="Picture 8">
            <a:extLst>
              <a:ext uri="{FF2B5EF4-FFF2-40B4-BE49-F238E27FC236}">
                <a16:creationId xmlns:a16="http://schemas.microsoft.com/office/drawing/2014/main" id="{A3F50828-96F3-AF98-6CA6-04B69C00331E}"/>
              </a:ext>
            </a:extLst>
          </p:cNvPr>
          <p:cNvPicPr>
            <a:picLocks noChangeAspect="1"/>
          </p:cNvPicPr>
          <p:nvPr/>
        </p:nvPicPr>
        <p:blipFill>
          <a:blip r:embed="rId2"/>
          <a:srcRect/>
          <a:stretch/>
        </p:blipFill>
        <p:spPr>
          <a:xfrm>
            <a:off x="4876800" y="1034970"/>
            <a:ext cx="6858000" cy="4868739"/>
          </a:xfrm>
          <a:prstGeom prst="rect">
            <a:avLst/>
          </a:prstGeom>
        </p:spPr>
      </p:pic>
      <p:sp>
        <p:nvSpPr>
          <p:cNvPr id="6" name="Text Placeholder 1">
            <a:extLst>
              <a:ext uri="{FF2B5EF4-FFF2-40B4-BE49-F238E27FC236}">
                <a16:creationId xmlns:a16="http://schemas.microsoft.com/office/drawing/2014/main" id="{E74ED8F1-E459-C2C2-7A10-422F497D1762}"/>
              </a:ext>
            </a:extLst>
          </p:cNvPr>
          <p:cNvSpPr>
            <a:spLocks noGrp="1"/>
          </p:cNvSpPr>
          <p:nvPr>
            <p:ph type="body" sz="quarter" idx="11"/>
          </p:nvPr>
        </p:nvSpPr>
        <p:spPr>
          <a:xfrm>
            <a:off x="457200" y="954291"/>
            <a:ext cx="11277600" cy="365760"/>
          </a:xfrm>
        </p:spPr>
        <p:txBody>
          <a:bodyPr/>
          <a:lstStyle/>
          <a:p>
            <a:r>
              <a:rPr lang="en-US" dirty="0"/>
              <a:t>How it started…</a:t>
            </a:r>
          </a:p>
        </p:txBody>
      </p:sp>
      <p:sp>
        <p:nvSpPr>
          <p:cNvPr id="7" name="Title 3">
            <a:extLst>
              <a:ext uri="{FF2B5EF4-FFF2-40B4-BE49-F238E27FC236}">
                <a16:creationId xmlns:a16="http://schemas.microsoft.com/office/drawing/2014/main" id="{AC5D2A1A-B388-EE77-FCAA-F5E19F1AA1C4}"/>
              </a:ext>
            </a:extLst>
          </p:cNvPr>
          <p:cNvSpPr>
            <a:spLocks noGrp="1"/>
          </p:cNvSpPr>
          <p:nvPr>
            <p:ph type="title"/>
          </p:nvPr>
        </p:nvSpPr>
        <p:spPr>
          <a:xfrm>
            <a:off x="468086" y="385004"/>
            <a:ext cx="11266714" cy="589032"/>
          </a:xfrm>
        </p:spPr>
        <p:txBody>
          <a:bodyPr>
            <a:normAutofit fontScale="90000"/>
          </a:bodyPr>
          <a:lstStyle/>
          <a:p>
            <a:r>
              <a:rPr lang="en-US" dirty="0"/>
              <a:t>History (2003</a:t>
            </a:r>
            <a:r>
              <a:rPr lang="en-US" sz="3600" dirty="0"/>
              <a:t>ish</a:t>
            </a:r>
            <a:r>
              <a:rPr lang="en-US" dirty="0"/>
              <a:t>-2024)</a:t>
            </a:r>
          </a:p>
        </p:txBody>
      </p:sp>
      <p:sp>
        <p:nvSpPr>
          <p:cNvPr id="8" name="TextBox 7">
            <a:extLst>
              <a:ext uri="{FF2B5EF4-FFF2-40B4-BE49-F238E27FC236}">
                <a16:creationId xmlns:a16="http://schemas.microsoft.com/office/drawing/2014/main" id="{AEF64F1E-ADD2-265D-8AD9-FA18F179466D}"/>
              </a:ext>
            </a:extLst>
          </p:cNvPr>
          <p:cNvSpPr txBox="1"/>
          <p:nvPr/>
        </p:nvSpPr>
        <p:spPr>
          <a:xfrm>
            <a:off x="457200" y="1889338"/>
            <a:ext cx="4360606" cy="1446550"/>
          </a:xfrm>
          <a:prstGeom prst="rect">
            <a:avLst/>
          </a:prstGeom>
          <a:noFill/>
        </p:spPr>
        <p:txBody>
          <a:bodyPr wrap="square" rtlCol="0">
            <a:spAutoFit/>
          </a:bodyPr>
          <a:lstStyle/>
          <a:p>
            <a:r>
              <a:rPr lang="en-US" b="1" dirty="0"/>
              <a:t>The old Education Store</a:t>
            </a:r>
          </a:p>
          <a:p>
            <a:endParaRPr lang="en-US" dirty="0"/>
          </a:p>
          <a:p>
            <a:r>
              <a:rPr lang="en-US" sz="1600" b="1" dirty="0"/>
              <a:t>Back-end</a:t>
            </a:r>
          </a:p>
          <a:p>
            <a:endParaRPr lang="en-US" dirty="0"/>
          </a:p>
          <a:p>
            <a:pPr marL="285750" indent="-285750">
              <a:buFont typeface="Arial" panose="020B0604020202020204" pitchFamily="34" charset="0"/>
              <a:buChar char="•"/>
            </a:pPr>
            <a:r>
              <a:rPr lang="en-US" dirty="0"/>
              <a:t>Product/Item maintenance screen</a:t>
            </a:r>
          </a:p>
        </p:txBody>
      </p:sp>
    </p:spTree>
    <p:extLst>
      <p:ext uri="{BB962C8B-B14F-4D97-AF65-F5344CB8AC3E}">
        <p14:creationId xmlns:p14="http://schemas.microsoft.com/office/powerpoint/2010/main" val="425622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F46FB-2DE0-12CB-3EC9-0442605A39E4}"/>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A77E81-B12F-F94A-8F35-E96E82E7BB61}"/>
              </a:ext>
            </a:extLst>
          </p:cNvPr>
          <p:cNvSpPr>
            <a:spLocks noGrp="1"/>
          </p:cNvSpPr>
          <p:nvPr>
            <p:ph type="sldNum" sz="quarter" idx="12"/>
          </p:nvPr>
        </p:nvSpPr>
        <p:spPr/>
        <p:txBody>
          <a:bodyPr/>
          <a:lstStyle/>
          <a:p>
            <a:fld id="{3086EA1D-707D-B54C-8FFB-433BD1A27D0B}" type="slidenum">
              <a:rPr lang="en-US" smtClean="0"/>
              <a:pPr/>
              <a:t>16</a:t>
            </a:fld>
            <a:endParaRPr lang="en-US" dirty="0"/>
          </a:p>
        </p:txBody>
      </p:sp>
      <p:pic>
        <p:nvPicPr>
          <p:cNvPr id="9" name="Picture 8">
            <a:extLst>
              <a:ext uri="{FF2B5EF4-FFF2-40B4-BE49-F238E27FC236}">
                <a16:creationId xmlns:a16="http://schemas.microsoft.com/office/drawing/2014/main" id="{24A1505B-93A3-08B7-67FE-32FA8045125D}"/>
              </a:ext>
            </a:extLst>
          </p:cNvPr>
          <p:cNvPicPr>
            <a:picLocks noChangeAspect="1"/>
          </p:cNvPicPr>
          <p:nvPr/>
        </p:nvPicPr>
        <p:blipFill>
          <a:blip r:embed="rId2"/>
          <a:srcRect/>
          <a:stretch/>
        </p:blipFill>
        <p:spPr>
          <a:xfrm>
            <a:off x="4865914" y="1049622"/>
            <a:ext cx="6858000" cy="5079239"/>
          </a:xfrm>
          <a:prstGeom prst="rect">
            <a:avLst/>
          </a:prstGeom>
        </p:spPr>
      </p:pic>
      <p:sp>
        <p:nvSpPr>
          <p:cNvPr id="6" name="Text Placeholder 1">
            <a:extLst>
              <a:ext uri="{FF2B5EF4-FFF2-40B4-BE49-F238E27FC236}">
                <a16:creationId xmlns:a16="http://schemas.microsoft.com/office/drawing/2014/main" id="{2909E43F-C926-D274-69B8-5B4B3D7C2128}"/>
              </a:ext>
            </a:extLst>
          </p:cNvPr>
          <p:cNvSpPr>
            <a:spLocks noGrp="1"/>
          </p:cNvSpPr>
          <p:nvPr>
            <p:ph type="body" sz="quarter" idx="11"/>
          </p:nvPr>
        </p:nvSpPr>
        <p:spPr>
          <a:xfrm>
            <a:off x="457200" y="954291"/>
            <a:ext cx="11277600" cy="365760"/>
          </a:xfrm>
        </p:spPr>
        <p:txBody>
          <a:bodyPr/>
          <a:lstStyle/>
          <a:p>
            <a:r>
              <a:rPr lang="en-US" dirty="0"/>
              <a:t>How it started…</a:t>
            </a:r>
          </a:p>
        </p:txBody>
      </p:sp>
      <p:sp>
        <p:nvSpPr>
          <p:cNvPr id="7" name="Title 3">
            <a:extLst>
              <a:ext uri="{FF2B5EF4-FFF2-40B4-BE49-F238E27FC236}">
                <a16:creationId xmlns:a16="http://schemas.microsoft.com/office/drawing/2014/main" id="{E99540C8-D8A3-47B9-AA19-3DDDDE9F337C}"/>
              </a:ext>
            </a:extLst>
          </p:cNvPr>
          <p:cNvSpPr>
            <a:spLocks noGrp="1"/>
          </p:cNvSpPr>
          <p:nvPr>
            <p:ph type="title"/>
          </p:nvPr>
        </p:nvSpPr>
        <p:spPr>
          <a:xfrm>
            <a:off x="468086" y="385004"/>
            <a:ext cx="11266714" cy="589032"/>
          </a:xfrm>
        </p:spPr>
        <p:txBody>
          <a:bodyPr>
            <a:normAutofit fontScale="90000"/>
          </a:bodyPr>
          <a:lstStyle/>
          <a:p>
            <a:r>
              <a:rPr lang="en-US" dirty="0"/>
              <a:t>History (2003</a:t>
            </a:r>
            <a:r>
              <a:rPr lang="en-US" sz="3600" dirty="0"/>
              <a:t>ish</a:t>
            </a:r>
            <a:r>
              <a:rPr lang="en-US" dirty="0"/>
              <a:t>-2024)</a:t>
            </a:r>
          </a:p>
        </p:txBody>
      </p:sp>
      <p:sp>
        <p:nvSpPr>
          <p:cNvPr id="8" name="TextBox 7">
            <a:extLst>
              <a:ext uri="{FF2B5EF4-FFF2-40B4-BE49-F238E27FC236}">
                <a16:creationId xmlns:a16="http://schemas.microsoft.com/office/drawing/2014/main" id="{F704CBB7-B4EF-10C8-775D-5EAF5BD3D6E7}"/>
              </a:ext>
            </a:extLst>
          </p:cNvPr>
          <p:cNvSpPr txBox="1"/>
          <p:nvPr/>
        </p:nvSpPr>
        <p:spPr>
          <a:xfrm>
            <a:off x="457200" y="1889338"/>
            <a:ext cx="4360606" cy="1446550"/>
          </a:xfrm>
          <a:prstGeom prst="rect">
            <a:avLst/>
          </a:prstGeom>
          <a:noFill/>
        </p:spPr>
        <p:txBody>
          <a:bodyPr wrap="square" rtlCol="0">
            <a:spAutoFit/>
          </a:bodyPr>
          <a:lstStyle/>
          <a:p>
            <a:r>
              <a:rPr lang="en-US" b="1" dirty="0"/>
              <a:t>The old Education Store</a:t>
            </a:r>
          </a:p>
          <a:p>
            <a:endParaRPr lang="en-US" dirty="0"/>
          </a:p>
          <a:p>
            <a:r>
              <a:rPr lang="en-US" sz="1600" b="1" dirty="0"/>
              <a:t>Back-end</a:t>
            </a:r>
          </a:p>
          <a:p>
            <a:endParaRPr lang="en-US" dirty="0"/>
          </a:p>
          <a:p>
            <a:pPr marL="285750" indent="-285750">
              <a:buFont typeface="Arial" panose="020B0604020202020204" pitchFamily="34" charset="0"/>
              <a:buChar char="•"/>
            </a:pPr>
            <a:r>
              <a:rPr lang="en-US" dirty="0"/>
              <a:t>Item/Inventory maintenance screen</a:t>
            </a:r>
          </a:p>
        </p:txBody>
      </p:sp>
    </p:spTree>
    <p:extLst>
      <p:ext uri="{BB962C8B-B14F-4D97-AF65-F5344CB8AC3E}">
        <p14:creationId xmlns:p14="http://schemas.microsoft.com/office/powerpoint/2010/main" val="3656717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9AF29-B288-09E0-EB8D-3476758CFDF0}"/>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65B2E4A6-9A5A-AE27-74E5-23E232C4A8EB}"/>
              </a:ext>
            </a:extLst>
          </p:cNvPr>
          <p:cNvSpPr>
            <a:spLocks noGrp="1"/>
          </p:cNvSpPr>
          <p:nvPr>
            <p:ph type="body" sz="quarter" idx="11"/>
          </p:nvPr>
        </p:nvSpPr>
        <p:spPr/>
        <p:txBody>
          <a:bodyPr/>
          <a:lstStyle/>
          <a:p>
            <a:r>
              <a:rPr lang="en-US" dirty="0"/>
              <a:t>How it started…</a:t>
            </a:r>
          </a:p>
        </p:txBody>
      </p:sp>
      <p:sp>
        <p:nvSpPr>
          <p:cNvPr id="2" name="Text Placeholder 1">
            <a:extLst>
              <a:ext uri="{FF2B5EF4-FFF2-40B4-BE49-F238E27FC236}">
                <a16:creationId xmlns:a16="http://schemas.microsoft.com/office/drawing/2014/main" id="{923C870C-81DD-9FCE-EA4D-04C18ADC8248}"/>
              </a:ext>
            </a:extLst>
          </p:cNvPr>
          <p:cNvSpPr>
            <a:spLocks noGrp="1"/>
          </p:cNvSpPr>
          <p:nvPr>
            <p:ph type="body" sz="quarter" idx="10"/>
          </p:nvPr>
        </p:nvSpPr>
        <p:spPr/>
        <p:txBody>
          <a:bodyPr/>
          <a:lstStyle/>
          <a:p>
            <a:r>
              <a:rPr lang="en-US" b="1" dirty="0"/>
              <a:t>Drivers for change</a:t>
            </a:r>
          </a:p>
          <a:p>
            <a:pPr marL="285750" indent="-285750">
              <a:buFont typeface="Arial" panose="020B0604020202020204" pitchFamily="34" charset="0"/>
              <a:buChar char="•"/>
            </a:pPr>
            <a:r>
              <a:rPr lang="en-US" dirty="0"/>
              <a:t>IIS/ASP became difficult to manage. Most of the university had moved to Cascade, WordPress, and PHP sites on Apache. IIS/ASP still supported, but more difficult to find IT support.</a:t>
            </a:r>
          </a:p>
          <a:p>
            <a:pPr marL="285750" indent="-285750">
              <a:buFont typeface="Arial" panose="020B0604020202020204" pitchFamily="34" charset="0"/>
              <a:buChar char="•"/>
            </a:pPr>
            <a:r>
              <a:rPr lang="en-US" dirty="0"/>
              <a:t>FileMaker Pro lagged behind current version. Windows Server kept us from upgrading FMP, so increasingly out of date.</a:t>
            </a:r>
          </a:p>
          <a:p>
            <a:pPr marL="285750" indent="-285750">
              <a:buFont typeface="Arial" panose="020B0604020202020204" pitchFamily="34" charset="0"/>
              <a:buChar char="•"/>
            </a:pPr>
            <a:r>
              <a:rPr lang="en-US" dirty="0"/>
              <a:t>PCI DSS 4 compliance deadline loomed large…current system unlikely to pass</a:t>
            </a:r>
          </a:p>
          <a:p>
            <a:pPr marL="285750" indent="-285750">
              <a:buFont typeface="Arial" panose="020B0604020202020204" pitchFamily="34" charset="0"/>
              <a:buChar char="•"/>
            </a:pPr>
            <a:r>
              <a:rPr lang="en-US" dirty="0"/>
              <a:t>Needed better front- and back-end solution (more customizable, more up-to-date, more expandable)</a:t>
            </a:r>
          </a:p>
          <a:p>
            <a:pPr marL="285750" indent="-285750">
              <a:buFont typeface="Arial" panose="020B0604020202020204" pitchFamily="34" charset="0"/>
              <a:buChar char="•"/>
            </a:pPr>
            <a:r>
              <a:rPr lang="en-US" dirty="0"/>
              <a:t>Wanted more modern e-commerce experience, better cart management, more online payment options, real-time shipping, etc.</a:t>
            </a:r>
          </a:p>
          <a:p>
            <a:endParaRPr lang="en-US" dirty="0"/>
          </a:p>
          <a:p>
            <a:r>
              <a:rPr lang="en-US" b="1" dirty="0"/>
              <a:t>The Education Store project - Refresh/Renew/Replace</a:t>
            </a:r>
          </a:p>
          <a:p>
            <a:pPr marL="285750" indent="-285750">
              <a:buFont typeface="Arial" panose="020B0604020202020204" pitchFamily="34" charset="0"/>
              <a:buChar char="•"/>
            </a:pPr>
            <a:r>
              <a:rPr lang="en-US" dirty="0"/>
              <a:t>2018 – 2022: Multiple failed attempts to develop new system</a:t>
            </a:r>
          </a:p>
          <a:p>
            <a:pPr marL="285750" indent="-285750">
              <a:buFont typeface="Arial" panose="020B0604020202020204" pitchFamily="34" charset="0"/>
              <a:buChar char="•"/>
            </a:pPr>
            <a:r>
              <a:rPr lang="en-US" dirty="0"/>
              <a:t>2023: Restart from scratch</a:t>
            </a:r>
          </a:p>
          <a:p>
            <a:endParaRPr lang="en-US" dirty="0"/>
          </a:p>
        </p:txBody>
      </p:sp>
      <p:sp>
        <p:nvSpPr>
          <p:cNvPr id="7" name="Title 3">
            <a:extLst>
              <a:ext uri="{FF2B5EF4-FFF2-40B4-BE49-F238E27FC236}">
                <a16:creationId xmlns:a16="http://schemas.microsoft.com/office/drawing/2014/main" id="{06A1557F-E4A2-BFE7-A7B8-8B47AECF7E65}"/>
              </a:ext>
            </a:extLst>
          </p:cNvPr>
          <p:cNvSpPr>
            <a:spLocks noGrp="1"/>
          </p:cNvSpPr>
          <p:nvPr>
            <p:ph type="title"/>
          </p:nvPr>
        </p:nvSpPr>
        <p:spPr/>
        <p:txBody>
          <a:bodyPr>
            <a:normAutofit fontScale="90000"/>
          </a:bodyPr>
          <a:lstStyle/>
          <a:p>
            <a:r>
              <a:rPr lang="en-US" dirty="0"/>
              <a:t>History (2003</a:t>
            </a:r>
            <a:r>
              <a:rPr lang="en-US" sz="3600" dirty="0"/>
              <a:t>ish</a:t>
            </a:r>
            <a:r>
              <a:rPr lang="en-US" dirty="0"/>
              <a:t>-2024)</a:t>
            </a:r>
          </a:p>
        </p:txBody>
      </p:sp>
      <p:sp>
        <p:nvSpPr>
          <p:cNvPr id="5" name="Slide Number Placeholder 4">
            <a:extLst>
              <a:ext uri="{FF2B5EF4-FFF2-40B4-BE49-F238E27FC236}">
                <a16:creationId xmlns:a16="http://schemas.microsoft.com/office/drawing/2014/main" id="{10FD3CAA-A3F8-E501-F822-A6AFA19E7AC3}"/>
              </a:ext>
            </a:extLst>
          </p:cNvPr>
          <p:cNvSpPr>
            <a:spLocks noGrp="1"/>
          </p:cNvSpPr>
          <p:nvPr>
            <p:ph type="sldNum" sz="quarter" idx="12"/>
          </p:nvPr>
        </p:nvSpPr>
        <p:spPr/>
        <p:txBody>
          <a:bodyPr/>
          <a:lstStyle/>
          <a:p>
            <a:fld id="{3086EA1D-707D-B54C-8FFB-433BD1A27D0B}" type="slidenum">
              <a:rPr lang="en-US" smtClean="0"/>
              <a:pPr/>
              <a:t>17</a:t>
            </a:fld>
            <a:endParaRPr lang="en-US" dirty="0"/>
          </a:p>
        </p:txBody>
      </p:sp>
    </p:spTree>
    <p:extLst>
      <p:ext uri="{BB962C8B-B14F-4D97-AF65-F5344CB8AC3E}">
        <p14:creationId xmlns:p14="http://schemas.microsoft.com/office/powerpoint/2010/main" val="9030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56414-8264-62AA-16B0-44E9DC3DA6C3}"/>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917B8AE3-78FD-24A9-BBBE-ADAD89BE2C17}"/>
              </a:ext>
            </a:extLst>
          </p:cNvPr>
          <p:cNvSpPr>
            <a:spLocks noGrp="1"/>
          </p:cNvSpPr>
          <p:nvPr>
            <p:ph type="body" sz="quarter" idx="11"/>
          </p:nvPr>
        </p:nvSpPr>
        <p:spPr/>
        <p:txBody>
          <a:bodyPr/>
          <a:lstStyle/>
          <a:p>
            <a:r>
              <a:rPr lang="en-US" dirty="0"/>
              <a:t>How it started…</a:t>
            </a:r>
          </a:p>
        </p:txBody>
      </p:sp>
      <p:sp>
        <p:nvSpPr>
          <p:cNvPr id="2" name="Text Placeholder 1">
            <a:extLst>
              <a:ext uri="{FF2B5EF4-FFF2-40B4-BE49-F238E27FC236}">
                <a16:creationId xmlns:a16="http://schemas.microsoft.com/office/drawing/2014/main" id="{6E58BAE8-2E90-F4E4-393A-F0FD3AEC7271}"/>
              </a:ext>
            </a:extLst>
          </p:cNvPr>
          <p:cNvSpPr>
            <a:spLocks noGrp="1"/>
          </p:cNvSpPr>
          <p:nvPr>
            <p:ph type="body" sz="quarter" idx="10"/>
          </p:nvPr>
        </p:nvSpPr>
        <p:spPr/>
        <p:txBody>
          <a:bodyPr/>
          <a:lstStyle/>
          <a:p>
            <a:r>
              <a:rPr lang="en-US" b="1" dirty="0"/>
              <a:t>Goals and requirements</a:t>
            </a:r>
          </a:p>
          <a:p>
            <a:pPr marL="285750" indent="-285750">
              <a:buFont typeface="Arial" panose="020B0604020202020204" pitchFamily="34" charset="0"/>
              <a:buChar char="•"/>
            </a:pPr>
            <a:r>
              <a:rPr lang="en-US" dirty="0"/>
              <a:t>Must facilitate sale of both physical and downloadable/virtual (primarily PDF) products</a:t>
            </a:r>
          </a:p>
          <a:p>
            <a:pPr marL="285750" indent="-285750">
              <a:buFont typeface="Arial" panose="020B0604020202020204" pitchFamily="34" charset="0"/>
              <a:buChar char="•"/>
            </a:pPr>
            <a:r>
              <a:rPr lang="en-US" dirty="0"/>
              <a:t>Must handle both paid and free items</a:t>
            </a:r>
          </a:p>
          <a:p>
            <a:pPr marL="285750" indent="-285750">
              <a:buFont typeface="Arial" panose="020B0604020202020204" pitchFamily="34" charset="0"/>
              <a:buChar char="•"/>
            </a:pPr>
            <a:r>
              <a:rPr lang="en-US" dirty="0"/>
              <a:t>Must integrate with </a:t>
            </a:r>
            <a:r>
              <a:rPr lang="en-US" dirty="0" err="1"/>
              <a:t>Touchnet</a:t>
            </a:r>
            <a:r>
              <a:rPr lang="en-US" dirty="0"/>
              <a:t> or Chase payment systems</a:t>
            </a:r>
          </a:p>
          <a:p>
            <a:pPr marL="742950" lvl="1" indent="-285750">
              <a:buFont typeface="Arial" panose="020B0604020202020204" pitchFamily="34" charset="0"/>
              <a:buChar char="•"/>
            </a:pPr>
            <a:r>
              <a:rPr lang="en-US" dirty="0"/>
              <a:t>To satisfy IT Security PCI concerns, must provide standalone, hosted payment page</a:t>
            </a:r>
          </a:p>
          <a:p>
            <a:pPr marL="742950" lvl="1" indent="-285750">
              <a:buFont typeface="Arial" panose="020B0604020202020204" pitchFamily="34" charset="0"/>
              <a:buChar char="•"/>
            </a:pPr>
            <a:r>
              <a:rPr lang="en-US" dirty="0"/>
              <a:t>Must NOT present payment page in </a:t>
            </a:r>
            <a:r>
              <a:rPr lang="en-US" dirty="0" err="1"/>
              <a:t>iframe</a:t>
            </a:r>
            <a:endParaRPr lang="en-US" dirty="0"/>
          </a:p>
          <a:p>
            <a:pPr marL="285750" indent="-285750">
              <a:buFont typeface="Arial" panose="020B0604020202020204" pitchFamily="34" charset="0"/>
              <a:buChar char="•"/>
            </a:pPr>
            <a:r>
              <a:rPr lang="en-US" dirty="0"/>
              <a:t>Must handle online credit card sales, but allow check/money order, invoice, and internal transfer sales as well</a:t>
            </a:r>
          </a:p>
          <a:p>
            <a:pPr marL="285750" indent="-285750">
              <a:buFont typeface="Arial" panose="020B0604020202020204" pitchFamily="34" charset="0"/>
              <a:buChar char="•"/>
            </a:pPr>
            <a:r>
              <a:rPr lang="en-US" dirty="0"/>
              <a:t>Must provide at least basic reporting, including analytics, sales data, customer data, inventory status, etc.</a:t>
            </a:r>
          </a:p>
          <a:p>
            <a:pPr marL="285750" indent="-285750">
              <a:buFont typeface="Arial" panose="020B0604020202020204" pitchFamily="34" charset="0"/>
              <a:buChar char="•"/>
            </a:pPr>
            <a:r>
              <a:rPr lang="en-US" dirty="0"/>
              <a:t>Should integrate with shipping providers to provide real-time shipping estimates</a:t>
            </a:r>
          </a:p>
          <a:p>
            <a:pPr marL="285750" indent="-285750">
              <a:buFont typeface="Arial" panose="020B0604020202020204" pitchFamily="34" charset="0"/>
              <a:buChar char="•"/>
            </a:pPr>
            <a:r>
              <a:rPr lang="en-US" dirty="0"/>
              <a:t>Should allow tax exempt customer management</a:t>
            </a:r>
          </a:p>
          <a:p>
            <a:pPr marL="285750" indent="-285750">
              <a:buFont typeface="Arial" panose="020B0604020202020204" pitchFamily="34" charset="0"/>
              <a:buChar char="•"/>
            </a:pPr>
            <a:r>
              <a:rPr lang="en-US" dirty="0"/>
              <a:t>Should allow Ed Store staff to manage site content (categories, products, pages, and other elements) independently…with little to no IT support</a:t>
            </a:r>
          </a:p>
          <a:p>
            <a:pPr marL="285750" indent="-285750">
              <a:buFont typeface="Arial" panose="020B0604020202020204" pitchFamily="34" charset="0"/>
              <a:buChar char="•"/>
            </a:pPr>
            <a:endParaRPr lang="en-US" dirty="0"/>
          </a:p>
          <a:p>
            <a:endParaRPr lang="en-US" dirty="0"/>
          </a:p>
        </p:txBody>
      </p:sp>
      <p:sp>
        <p:nvSpPr>
          <p:cNvPr id="7" name="Title 3">
            <a:extLst>
              <a:ext uri="{FF2B5EF4-FFF2-40B4-BE49-F238E27FC236}">
                <a16:creationId xmlns:a16="http://schemas.microsoft.com/office/drawing/2014/main" id="{7EDE9003-804A-5C65-DFA4-8AE973B2ADC9}"/>
              </a:ext>
            </a:extLst>
          </p:cNvPr>
          <p:cNvSpPr>
            <a:spLocks noGrp="1"/>
          </p:cNvSpPr>
          <p:nvPr>
            <p:ph type="title"/>
          </p:nvPr>
        </p:nvSpPr>
        <p:spPr/>
        <p:txBody>
          <a:bodyPr>
            <a:normAutofit fontScale="90000"/>
          </a:bodyPr>
          <a:lstStyle/>
          <a:p>
            <a:r>
              <a:rPr lang="en-US" dirty="0"/>
              <a:t>History (2003</a:t>
            </a:r>
            <a:r>
              <a:rPr lang="en-US" sz="3600" dirty="0"/>
              <a:t>ish</a:t>
            </a:r>
            <a:r>
              <a:rPr lang="en-US" dirty="0"/>
              <a:t>-2024)</a:t>
            </a:r>
          </a:p>
        </p:txBody>
      </p:sp>
      <p:sp>
        <p:nvSpPr>
          <p:cNvPr id="5" name="Slide Number Placeholder 4">
            <a:extLst>
              <a:ext uri="{FF2B5EF4-FFF2-40B4-BE49-F238E27FC236}">
                <a16:creationId xmlns:a16="http://schemas.microsoft.com/office/drawing/2014/main" id="{584B4F77-960E-6C7F-3A21-35E920DB8F81}"/>
              </a:ext>
            </a:extLst>
          </p:cNvPr>
          <p:cNvSpPr>
            <a:spLocks noGrp="1"/>
          </p:cNvSpPr>
          <p:nvPr>
            <p:ph type="sldNum" sz="quarter" idx="12"/>
          </p:nvPr>
        </p:nvSpPr>
        <p:spPr/>
        <p:txBody>
          <a:bodyPr/>
          <a:lstStyle/>
          <a:p>
            <a:fld id="{3086EA1D-707D-B54C-8FFB-433BD1A27D0B}" type="slidenum">
              <a:rPr lang="en-US" smtClean="0"/>
              <a:pPr/>
              <a:t>18</a:t>
            </a:fld>
            <a:endParaRPr lang="en-US" dirty="0"/>
          </a:p>
        </p:txBody>
      </p:sp>
    </p:spTree>
    <p:extLst>
      <p:ext uri="{BB962C8B-B14F-4D97-AF65-F5344CB8AC3E}">
        <p14:creationId xmlns:p14="http://schemas.microsoft.com/office/powerpoint/2010/main" val="2498204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828E8-2059-FA03-3385-86800784531F}"/>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D8B8F3AF-39E7-2C0D-85B8-07BF02A03D05}"/>
              </a:ext>
            </a:extLst>
          </p:cNvPr>
          <p:cNvSpPr>
            <a:spLocks noGrp="1"/>
          </p:cNvSpPr>
          <p:nvPr>
            <p:ph type="body" sz="quarter" idx="11"/>
          </p:nvPr>
        </p:nvSpPr>
        <p:spPr/>
        <p:txBody>
          <a:bodyPr/>
          <a:lstStyle/>
          <a:p>
            <a:r>
              <a:rPr lang="en-US" dirty="0"/>
              <a:t>How it started…</a:t>
            </a:r>
          </a:p>
        </p:txBody>
      </p:sp>
      <p:sp>
        <p:nvSpPr>
          <p:cNvPr id="2" name="Text Placeholder 1">
            <a:extLst>
              <a:ext uri="{FF2B5EF4-FFF2-40B4-BE49-F238E27FC236}">
                <a16:creationId xmlns:a16="http://schemas.microsoft.com/office/drawing/2014/main" id="{8A392374-BC4E-64EE-B7FE-497CD0831DAE}"/>
              </a:ext>
            </a:extLst>
          </p:cNvPr>
          <p:cNvSpPr>
            <a:spLocks noGrp="1"/>
          </p:cNvSpPr>
          <p:nvPr>
            <p:ph type="body" sz="quarter" idx="10"/>
          </p:nvPr>
        </p:nvSpPr>
        <p:spPr/>
        <p:txBody>
          <a:bodyPr/>
          <a:lstStyle/>
          <a:p>
            <a:r>
              <a:rPr lang="en-US" b="1" dirty="0"/>
              <a:t>Search for a new platform</a:t>
            </a:r>
          </a:p>
          <a:p>
            <a:pPr marL="285750" indent="-285750">
              <a:buFont typeface="Arial" panose="020B0604020202020204" pitchFamily="34" charset="0"/>
              <a:buChar char="•"/>
            </a:pPr>
            <a:r>
              <a:rPr lang="en-US" dirty="0"/>
              <a:t>Several options considered (Shopify, WooCommerce, BigCommerce, </a:t>
            </a:r>
            <a:r>
              <a:rPr lang="en-US" dirty="0" err="1"/>
              <a:t>Touchnet</a:t>
            </a:r>
            <a:r>
              <a:rPr lang="en-US" dirty="0"/>
              <a:t> </a:t>
            </a:r>
            <a:r>
              <a:rPr lang="en-US" dirty="0" err="1"/>
              <a:t>uStore</a:t>
            </a:r>
            <a:r>
              <a:rPr lang="en-US" dirty="0"/>
              <a:t>, Adobe Commerce)</a:t>
            </a:r>
          </a:p>
          <a:p>
            <a:pPr marL="285750" indent="-285750">
              <a:buFont typeface="Arial" panose="020B0604020202020204" pitchFamily="34" charset="0"/>
              <a:buChar char="•"/>
            </a:pPr>
            <a:r>
              <a:rPr lang="en-US" dirty="0"/>
              <a:t>Adobe Commerce stood out, but $50,000+/year license fee seemed too high…until we discovered</a:t>
            </a:r>
          </a:p>
          <a:p>
            <a:pPr marL="742950" lvl="1" indent="-285750">
              <a:buFont typeface="Arial" panose="020B0604020202020204" pitchFamily="34" charset="0"/>
              <a:buChar char="•"/>
            </a:pPr>
            <a:r>
              <a:rPr lang="en-US" dirty="0"/>
              <a:t>Adobe Commerce = Licensed, supported, and hosted version of Magento</a:t>
            </a:r>
          </a:p>
          <a:p>
            <a:pPr marL="742950" lvl="1" indent="-285750">
              <a:buFont typeface="Arial" panose="020B0604020202020204" pitchFamily="34" charset="0"/>
              <a:buChar char="•"/>
            </a:pPr>
            <a:r>
              <a:rPr lang="en-US" dirty="0"/>
              <a:t>Magento = very mature (2008-present), free, open source e-commerce platform which runs well on LAMP</a:t>
            </a:r>
          </a:p>
          <a:p>
            <a:pPr marL="285750" indent="-285750">
              <a:buFont typeface="Arial" panose="020B0604020202020204" pitchFamily="34" charset="0"/>
              <a:buChar char="•"/>
            </a:pPr>
            <a:r>
              <a:rPr lang="en-US" dirty="0"/>
              <a:t>Adobe recommended an e-commerce consulting partner familiar with Magento (IWD Agency)</a:t>
            </a:r>
          </a:p>
          <a:p>
            <a:pPr marL="285750" indent="-285750">
              <a:buFont typeface="Arial" panose="020B0604020202020204" pitchFamily="34" charset="0"/>
              <a:buChar char="•"/>
            </a:pPr>
            <a:endParaRPr lang="en-US" dirty="0"/>
          </a:p>
        </p:txBody>
      </p:sp>
      <p:sp>
        <p:nvSpPr>
          <p:cNvPr id="7" name="Title 3">
            <a:extLst>
              <a:ext uri="{FF2B5EF4-FFF2-40B4-BE49-F238E27FC236}">
                <a16:creationId xmlns:a16="http://schemas.microsoft.com/office/drawing/2014/main" id="{E4361EA0-A535-60A5-663B-D3DAA1B1FD42}"/>
              </a:ext>
            </a:extLst>
          </p:cNvPr>
          <p:cNvSpPr>
            <a:spLocks noGrp="1"/>
          </p:cNvSpPr>
          <p:nvPr>
            <p:ph type="title"/>
          </p:nvPr>
        </p:nvSpPr>
        <p:spPr/>
        <p:txBody>
          <a:bodyPr>
            <a:normAutofit fontScale="90000"/>
          </a:bodyPr>
          <a:lstStyle/>
          <a:p>
            <a:r>
              <a:rPr lang="en-US" dirty="0"/>
              <a:t>History (2003</a:t>
            </a:r>
            <a:r>
              <a:rPr lang="en-US" sz="3600" dirty="0"/>
              <a:t>ish</a:t>
            </a:r>
            <a:r>
              <a:rPr lang="en-US" dirty="0"/>
              <a:t>-2024)</a:t>
            </a:r>
          </a:p>
        </p:txBody>
      </p:sp>
      <p:sp>
        <p:nvSpPr>
          <p:cNvPr id="5" name="Slide Number Placeholder 4">
            <a:extLst>
              <a:ext uri="{FF2B5EF4-FFF2-40B4-BE49-F238E27FC236}">
                <a16:creationId xmlns:a16="http://schemas.microsoft.com/office/drawing/2014/main" id="{477F628B-8AA8-FDC8-973F-8D19F537951E}"/>
              </a:ext>
            </a:extLst>
          </p:cNvPr>
          <p:cNvSpPr>
            <a:spLocks noGrp="1"/>
          </p:cNvSpPr>
          <p:nvPr>
            <p:ph type="sldNum" sz="quarter" idx="12"/>
          </p:nvPr>
        </p:nvSpPr>
        <p:spPr/>
        <p:txBody>
          <a:bodyPr/>
          <a:lstStyle/>
          <a:p>
            <a:fld id="{3086EA1D-707D-B54C-8FFB-433BD1A27D0B}" type="slidenum">
              <a:rPr lang="en-US" smtClean="0"/>
              <a:pPr/>
              <a:t>19</a:t>
            </a:fld>
            <a:endParaRPr lang="en-US" dirty="0"/>
          </a:p>
        </p:txBody>
      </p:sp>
    </p:spTree>
    <p:extLst>
      <p:ext uri="{BB962C8B-B14F-4D97-AF65-F5344CB8AC3E}">
        <p14:creationId xmlns:p14="http://schemas.microsoft.com/office/powerpoint/2010/main" val="323308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7C2FC36-833D-1E67-B4AC-88DC8BCE0209}"/>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E63EEDD3-2325-562F-CF73-C453FD07B532}"/>
              </a:ext>
            </a:extLst>
          </p:cNvPr>
          <p:cNvSpPr>
            <a:spLocks noGrp="1"/>
          </p:cNvSpPr>
          <p:nvPr>
            <p:ph type="body" sz="quarter" idx="10"/>
          </p:nvPr>
        </p:nvSpPr>
        <p:spPr>
          <a:noFill/>
        </p:spPr>
        <p:txBody>
          <a:bodyPr/>
          <a:lstStyle/>
          <a:p>
            <a:r>
              <a:rPr lang="en-US" b="1" dirty="0"/>
              <a:t>Purdue Extension – The Education Store</a:t>
            </a:r>
          </a:p>
          <a:p>
            <a:r>
              <a:rPr lang="en-US" dirty="0"/>
              <a:t>https://edustore.purdue.edu</a:t>
            </a:r>
          </a:p>
          <a:p>
            <a:r>
              <a:rPr lang="en-US" dirty="0"/>
              <a:t>edustore@purdue.edu</a:t>
            </a:r>
          </a:p>
        </p:txBody>
      </p:sp>
      <p:sp>
        <p:nvSpPr>
          <p:cNvPr id="5" name="Title 4">
            <a:extLst>
              <a:ext uri="{FF2B5EF4-FFF2-40B4-BE49-F238E27FC236}">
                <a16:creationId xmlns:a16="http://schemas.microsoft.com/office/drawing/2014/main" id="{D3AC0971-FF62-4A1F-A036-6C73C21C3F01}"/>
              </a:ext>
            </a:extLst>
          </p:cNvPr>
          <p:cNvSpPr>
            <a:spLocks noGrp="1"/>
          </p:cNvSpPr>
          <p:nvPr>
            <p:ph type="title"/>
          </p:nvPr>
        </p:nvSpPr>
        <p:spPr/>
        <p:txBody>
          <a:bodyPr>
            <a:normAutofit fontScale="90000"/>
          </a:bodyPr>
          <a:lstStyle/>
          <a:p>
            <a:r>
              <a:rPr lang="en-US" dirty="0"/>
              <a:t>Introductions</a:t>
            </a:r>
          </a:p>
        </p:txBody>
      </p:sp>
      <p:pic>
        <p:nvPicPr>
          <p:cNvPr id="3" name="Picture 2">
            <a:extLst>
              <a:ext uri="{FF2B5EF4-FFF2-40B4-BE49-F238E27FC236}">
                <a16:creationId xmlns:a16="http://schemas.microsoft.com/office/drawing/2014/main" id="{E843BBF8-9999-482A-140E-CF6C81B795F1}"/>
              </a:ext>
            </a:extLst>
          </p:cNvPr>
          <p:cNvPicPr>
            <a:picLocks noChangeAspect="1"/>
          </p:cNvPicPr>
          <p:nvPr/>
        </p:nvPicPr>
        <p:blipFill>
          <a:blip r:embed="rId2"/>
          <a:srcRect/>
          <a:stretch/>
        </p:blipFill>
        <p:spPr>
          <a:xfrm>
            <a:off x="7169149" y="1389427"/>
            <a:ext cx="4762500" cy="4762500"/>
          </a:xfrm>
          <a:prstGeom prst="rect">
            <a:avLst/>
          </a:prstGeom>
        </p:spPr>
      </p:pic>
    </p:spTree>
    <p:extLst>
      <p:ext uri="{BB962C8B-B14F-4D97-AF65-F5344CB8AC3E}">
        <p14:creationId xmlns:p14="http://schemas.microsoft.com/office/powerpoint/2010/main" val="3911527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83D6E-7A34-0C38-F0BC-92DD5D1A98AA}"/>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3314CF31-1DC1-DD64-8959-D11998AFA5FA}"/>
              </a:ext>
            </a:extLst>
          </p:cNvPr>
          <p:cNvSpPr>
            <a:spLocks noGrp="1"/>
          </p:cNvSpPr>
          <p:nvPr>
            <p:ph type="body" sz="quarter" idx="11"/>
          </p:nvPr>
        </p:nvSpPr>
        <p:spPr/>
        <p:txBody>
          <a:bodyPr/>
          <a:lstStyle/>
          <a:p>
            <a:r>
              <a:rPr lang="en-US" dirty="0"/>
              <a:t>How it started…</a:t>
            </a:r>
          </a:p>
        </p:txBody>
      </p:sp>
      <p:sp>
        <p:nvSpPr>
          <p:cNvPr id="2" name="Text Placeholder 1">
            <a:extLst>
              <a:ext uri="{FF2B5EF4-FFF2-40B4-BE49-F238E27FC236}">
                <a16:creationId xmlns:a16="http://schemas.microsoft.com/office/drawing/2014/main" id="{E8328759-CE74-A198-5DA4-541DFA9D0002}"/>
              </a:ext>
            </a:extLst>
          </p:cNvPr>
          <p:cNvSpPr>
            <a:spLocks noGrp="1"/>
          </p:cNvSpPr>
          <p:nvPr>
            <p:ph type="body" sz="quarter" idx="10"/>
          </p:nvPr>
        </p:nvSpPr>
        <p:spPr>
          <a:xfrm>
            <a:off x="457200" y="1543324"/>
            <a:ext cx="4278430" cy="4454706"/>
          </a:xfrm>
        </p:spPr>
        <p:txBody>
          <a:bodyPr/>
          <a:lstStyle/>
          <a:p>
            <a:r>
              <a:rPr lang="en-US" b="1" dirty="0"/>
              <a:t>The Magento Project</a:t>
            </a:r>
          </a:p>
          <a:p>
            <a:pPr marL="285750" indent="-285750">
              <a:buFont typeface="Arial" panose="020B0604020202020204" pitchFamily="34" charset="0"/>
              <a:buChar char="•"/>
            </a:pPr>
            <a:r>
              <a:rPr lang="en-US" dirty="0"/>
              <a:t>Engaged services of IWD Agency, an e-commerce consulting and integration partner, to help with design, implementation, and </a:t>
            </a:r>
            <a:r>
              <a:rPr lang="en-US"/>
              <a:t>ongoing maintenance</a:t>
            </a:r>
            <a:endParaRPr lang="en-US" dirty="0"/>
          </a:p>
          <a:p>
            <a:pPr marL="285750" indent="-285750">
              <a:buFont typeface="Arial" panose="020B0604020202020204" pitchFamily="34" charset="0"/>
              <a:buChar char="•"/>
            </a:pPr>
            <a:r>
              <a:rPr lang="en-US" dirty="0"/>
              <a:t>IWD based in Austin, TX, also with offices in Spain, Brazil, Ukraine, and India</a:t>
            </a:r>
          </a:p>
          <a:p>
            <a:pPr marL="285750" indent="-285750">
              <a:buFont typeface="Arial" panose="020B0604020202020204" pitchFamily="34" charset="0"/>
              <a:buChar char="•"/>
            </a:pPr>
            <a:r>
              <a:rPr lang="en-US" dirty="0"/>
              <a:t>IWD has experience with all major e-commerce platforms, but specifically recommended for Adobe Commerce (Magento) expertise</a:t>
            </a:r>
          </a:p>
          <a:p>
            <a:pPr marL="285750" indent="-285750">
              <a:buFont typeface="Arial" panose="020B0604020202020204" pitchFamily="34" charset="0"/>
              <a:buChar char="•"/>
            </a:pPr>
            <a:r>
              <a:rPr lang="en-US" dirty="0"/>
              <a:t>IWD had experience with higher ed, and in fact worked with Penn State on their Extension site/store</a:t>
            </a:r>
          </a:p>
          <a:p>
            <a:endParaRPr lang="en-US" dirty="0"/>
          </a:p>
        </p:txBody>
      </p:sp>
      <p:sp>
        <p:nvSpPr>
          <p:cNvPr id="7" name="Title 3">
            <a:extLst>
              <a:ext uri="{FF2B5EF4-FFF2-40B4-BE49-F238E27FC236}">
                <a16:creationId xmlns:a16="http://schemas.microsoft.com/office/drawing/2014/main" id="{02D09107-5597-DDB2-AD55-BB57629DF3C5}"/>
              </a:ext>
            </a:extLst>
          </p:cNvPr>
          <p:cNvSpPr>
            <a:spLocks noGrp="1"/>
          </p:cNvSpPr>
          <p:nvPr>
            <p:ph type="title"/>
          </p:nvPr>
        </p:nvSpPr>
        <p:spPr/>
        <p:txBody>
          <a:bodyPr>
            <a:normAutofit fontScale="90000"/>
          </a:bodyPr>
          <a:lstStyle/>
          <a:p>
            <a:r>
              <a:rPr lang="en-US" dirty="0"/>
              <a:t>History (2003</a:t>
            </a:r>
            <a:r>
              <a:rPr lang="en-US" sz="3600" dirty="0"/>
              <a:t>ish</a:t>
            </a:r>
            <a:r>
              <a:rPr lang="en-US" dirty="0"/>
              <a:t>-2024)</a:t>
            </a:r>
          </a:p>
        </p:txBody>
      </p:sp>
      <p:sp>
        <p:nvSpPr>
          <p:cNvPr id="5" name="Slide Number Placeholder 4">
            <a:extLst>
              <a:ext uri="{FF2B5EF4-FFF2-40B4-BE49-F238E27FC236}">
                <a16:creationId xmlns:a16="http://schemas.microsoft.com/office/drawing/2014/main" id="{55C5436C-41F2-5092-8888-79F175DF291E}"/>
              </a:ext>
            </a:extLst>
          </p:cNvPr>
          <p:cNvSpPr>
            <a:spLocks noGrp="1"/>
          </p:cNvSpPr>
          <p:nvPr>
            <p:ph type="sldNum" sz="quarter" idx="12"/>
          </p:nvPr>
        </p:nvSpPr>
        <p:spPr/>
        <p:txBody>
          <a:bodyPr/>
          <a:lstStyle/>
          <a:p>
            <a:fld id="{3086EA1D-707D-B54C-8FFB-433BD1A27D0B}" type="slidenum">
              <a:rPr lang="en-US" smtClean="0"/>
              <a:pPr/>
              <a:t>20</a:t>
            </a:fld>
            <a:endParaRPr lang="en-US" dirty="0"/>
          </a:p>
        </p:txBody>
      </p:sp>
      <p:pic>
        <p:nvPicPr>
          <p:cNvPr id="4" name="Picture 3">
            <a:extLst>
              <a:ext uri="{FF2B5EF4-FFF2-40B4-BE49-F238E27FC236}">
                <a16:creationId xmlns:a16="http://schemas.microsoft.com/office/drawing/2014/main" id="{FD2BEBF5-66D6-D998-8301-D690F1DFC59C}"/>
              </a:ext>
            </a:extLst>
          </p:cNvPr>
          <p:cNvPicPr>
            <a:picLocks noChangeAspect="1"/>
          </p:cNvPicPr>
          <p:nvPr/>
        </p:nvPicPr>
        <p:blipFill>
          <a:blip r:embed="rId2"/>
          <a:stretch>
            <a:fillRect/>
          </a:stretch>
        </p:blipFill>
        <p:spPr>
          <a:xfrm>
            <a:off x="4876800" y="1137171"/>
            <a:ext cx="6858000" cy="5177790"/>
          </a:xfrm>
          <a:prstGeom prst="rect">
            <a:avLst/>
          </a:prstGeom>
        </p:spPr>
      </p:pic>
    </p:spTree>
    <p:extLst>
      <p:ext uri="{BB962C8B-B14F-4D97-AF65-F5344CB8AC3E}">
        <p14:creationId xmlns:p14="http://schemas.microsoft.com/office/powerpoint/2010/main" val="3729583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2235A-0BBE-C5AB-EFCD-36B5D05144C8}"/>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A6A14130-791C-EC84-CCEB-2816D81E2335}"/>
              </a:ext>
            </a:extLst>
          </p:cNvPr>
          <p:cNvSpPr>
            <a:spLocks noGrp="1"/>
          </p:cNvSpPr>
          <p:nvPr>
            <p:ph type="body" sz="quarter" idx="11"/>
          </p:nvPr>
        </p:nvSpPr>
        <p:spPr/>
        <p:txBody>
          <a:bodyPr/>
          <a:lstStyle/>
          <a:p>
            <a:r>
              <a:rPr lang="en-US" dirty="0"/>
              <a:t>How it started…</a:t>
            </a:r>
          </a:p>
        </p:txBody>
      </p:sp>
      <p:sp>
        <p:nvSpPr>
          <p:cNvPr id="2" name="Text Placeholder 1">
            <a:extLst>
              <a:ext uri="{FF2B5EF4-FFF2-40B4-BE49-F238E27FC236}">
                <a16:creationId xmlns:a16="http://schemas.microsoft.com/office/drawing/2014/main" id="{6AFDE583-7FD5-44FF-D13B-36160DFCCC9F}"/>
              </a:ext>
            </a:extLst>
          </p:cNvPr>
          <p:cNvSpPr>
            <a:spLocks noGrp="1"/>
          </p:cNvSpPr>
          <p:nvPr>
            <p:ph type="body" sz="quarter" idx="10"/>
          </p:nvPr>
        </p:nvSpPr>
        <p:spPr/>
        <p:txBody>
          <a:bodyPr/>
          <a:lstStyle/>
          <a:p>
            <a:r>
              <a:rPr lang="en-US" b="1" dirty="0"/>
              <a:t>The Magento Project – Timeline</a:t>
            </a:r>
          </a:p>
          <a:p>
            <a:r>
              <a:rPr lang="en-US" dirty="0"/>
              <a:t>Fall 2023 – preliminary talks with IWD</a:t>
            </a:r>
          </a:p>
          <a:p>
            <a:pPr marL="742950" lvl="1" indent="-285750">
              <a:buFont typeface="Arial" panose="020B0604020202020204" pitchFamily="34" charset="0"/>
              <a:buChar char="•"/>
            </a:pPr>
            <a:r>
              <a:rPr lang="en-US" dirty="0"/>
              <a:t>Discussed Adobe Commerce</a:t>
            </a:r>
          </a:p>
          <a:p>
            <a:pPr marL="742950" lvl="1" indent="-285750">
              <a:buFont typeface="Arial" panose="020B0604020202020204" pitchFamily="34" charset="0"/>
              <a:buChar char="•"/>
            </a:pPr>
            <a:r>
              <a:rPr lang="en-US" dirty="0"/>
              <a:t>Established project drivers/goals</a:t>
            </a:r>
          </a:p>
          <a:p>
            <a:pPr marL="742950" lvl="1" indent="-285750">
              <a:buFont typeface="Arial" panose="020B0604020202020204" pitchFamily="34" charset="0"/>
              <a:buChar char="•"/>
            </a:pPr>
            <a:r>
              <a:rPr lang="en-US" dirty="0"/>
              <a:t>Engaged Purdue IT Security</a:t>
            </a:r>
          </a:p>
          <a:p>
            <a:pPr marL="742950" lvl="1" indent="-285750">
              <a:buFont typeface="Arial" panose="020B0604020202020204" pitchFamily="34" charset="0"/>
              <a:buChar char="•"/>
            </a:pPr>
            <a:r>
              <a:rPr lang="en-US" dirty="0"/>
              <a:t>Pivoted to Magento on Purdue servers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7" name="Title 3">
            <a:extLst>
              <a:ext uri="{FF2B5EF4-FFF2-40B4-BE49-F238E27FC236}">
                <a16:creationId xmlns:a16="http://schemas.microsoft.com/office/drawing/2014/main" id="{F4388061-742D-45A5-B903-3C827A91DAEA}"/>
              </a:ext>
            </a:extLst>
          </p:cNvPr>
          <p:cNvSpPr>
            <a:spLocks noGrp="1"/>
          </p:cNvSpPr>
          <p:nvPr>
            <p:ph type="title"/>
          </p:nvPr>
        </p:nvSpPr>
        <p:spPr/>
        <p:txBody>
          <a:bodyPr>
            <a:normAutofit fontScale="90000"/>
          </a:bodyPr>
          <a:lstStyle/>
          <a:p>
            <a:r>
              <a:rPr lang="en-US" dirty="0"/>
              <a:t>History (2003</a:t>
            </a:r>
            <a:r>
              <a:rPr lang="en-US" sz="3600" dirty="0"/>
              <a:t>ish</a:t>
            </a:r>
            <a:r>
              <a:rPr lang="en-US" dirty="0"/>
              <a:t>-2024)</a:t>
            </a:r>
          </a:p>
        </p:txBody>
      </p:sp>
      <p:sp>
        <p:nvSpPr>
          <p:cNvPr id="5" name="Slide Number Placeholder 4">
            <a:extLst>
              <a:ext uri="{FF2B5EF4-FFF2-40B4-BE49-F238E27FC236}">
                <a16:creationId xmlns:a16="http://schemas.microsoft.com/office/drawing/2014/main" id="{A6A53A9E-30E3-FAED-5AB4-80EB3B053638}"/>
              </a:ext>
            </a:extLst>
          </p:cNvPr>
          <p:cNvSpPr>
            <a:spLocks noGrp="1"/>
          </p:cNvSpPr>
          <p:nvPr>
            <p:ph type="sldNum" sz="quarter" idx="12"/>
          </p:nvPr>
        </p:nvSpPr>
        <p:spPr/>
        <p:txBody>
          <a:bodyPr/>
          <a:lstStyle/>
          <a:p>
            <a:fld id="{3086EA1D-707D-B54C-8FFB-433BD1A27D0B}" type="slidenum">
              <a:rPr lang="en-US" smtClean="0"/>
              <a:pPr/>
              <a:t>21</a:t>
            </a:fld>
            <a:endParaRPr lang="en-US" dirty="0"/>
          </a:p>
        </p:txBody>
      </p:sp>
    </p:spTree>
    <p:extLst>
      <p:ext uri="{BB962C8B-B14F-4D97-AF65-F5344CB8AC3E}">
        <p14:creationId xmlns:p14="http://schemas.microsoft.com/office/powerpoint/2010/main" val="861686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5D8A4-0334-8655-D7B0-070AF8E871A7}"/>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392B374B-C9A0-49AD-1791-F34F4C77894A}"/>
              </a:ext>
            </a:extLst>
          </p:cNvPr>
          <p:cNvSpPr>
            <a:spLocks noGrp="1"/>
          </p:cNvSpPr>
          <p:nvPr>
            <p:ph type="body" sz="quarter" idx="11"/>
          </p:nvPr>
        </p:nvSpPr>
        <p:spPr/>
        <p:txBody>
          <a:bodyPr/>
          <a:lstStyle/>
          <a:p>
            <a:r>
              <a:rPr lang="en-US" dirty="0"/>
              <a:t>How it started…</a:t>
            </a:r>
          </a:p>
        </p:txBody>
      </p:sp>
      <p:sp>
        <p:nvSpPr>
          <p:cNvPr id="2" name="Text Placeholder 1">
            <a:extLst>
              <a:ext uri="{FF2B5EF4-FFF2-40B4-BE49-F238E27FC236}">
                <a16:creationId xmlns:a16="http://schemas.microsoft.com/office/drawing/2014/main" id="{05325AED-D4A7-4BC1-2DAB-32AADEBCF9C6}"/>
              </a:ext>
            </a:extLst>
          </p:cNvPr>
          <p:cNvSpPr>
            <a:spLocks noGrp="1"/>
          </p:cNvSpPr>
          <p:nvPr>
            <p:ph type="body" sz="quarter" idx="10"/>
          </p:nvPr>
        </p:nvSpPr>
        <p:spPr/>
        <p:txBody>
          <a:bodyPr/>
          <a:lstStyle/>
          <a:p>
            <a:r>
              <a:rPr lang="en-US" b="1" dirty="0"/>
              <a:t>The Magento Project – Timeline</a:t>
            </a:r>
          </a:p>
          <a:p>
            <a:r>
              <a:rPr lang="en-US" sz="1200" dirty="0">
                <a:solidFill>
                  <a:schemeClr val="accent1"/>
                </a:solidFill>
              </a:rPr>
              <a:t>Fall 2023 – preliminary talks with IWD</a:t>
            </a:r>
          </a:p>
          <a:p>
            <a:pPr marL="742950" lvl="1" indent="-285750">
              <a:buFont typeface="Arial" panose="020B0604020202020204" pitchFamily="34" charset="0"/>
              <a:buChar char="•"/>
            </a:pPr>
            <a:r>
              <a:rPr lang="en-US" sz="1200" dirty="0">
                <a:solidFill>
                  <a:schemeClr val="accent1"/>
                </a:solidFill>
              </a:rPr>
              <a:t>Discussed Adobe Commerce</a:t>
            </a:r>
          </a:p>
          <a:p>
            <a:pPr marL="742950" lvl="1" indent="-285750">
              <a:buFont typeface="Arial" panose="020B0604020202020204" pitchFamily="34" charset="0"/>
              <a:buChar char="•"/>
            </a:pPr>
            <a:r>
              <a:rPr lang="en-US" sz="1200" dirty="0">
                <a:solidFill>
                  <a:schemeClr val="accent1"/>
                </a:solidFill>
              </a:rPr>
              <a:t>Established project drivers/goals</a:t>
            </a:r>
          </a:p>
          <a:p>
            <a:pPr marL="742950" lvl="1" indent="-285750">
              <a:buFont typeface="Arial" panose="020B0604020202020204" pitchFamily="34" charset="0"/>
              <a:buChar char="•"/>
            </a:pPr>
            <a:r>
              <a:rPr lang="en-US" sz="1200" dirty="0">
                <a:solidFill>
                  <a:schemeClr val="accent1"/>
                </a:solidFill>
              </a:rPr>
              <a:t>Engaged Purdue IT Security</a:t>
            </a:r>
          </a:p>
          <a:p>
            <a:pPr marL="742950" lvl="1" indent="-285750">
              <a:buFont typeface="Arial" panose="020B0604020202020204" pitchFamily="34" charset="0"/>
              <a:buChar char="•"/>
            </a:pPr>
            <a:r>
              <a:rPr lang="en-US" sz="1200" dirty="0">
                <a:solidFill>
                  <a:schemeClr val="accent1"/>
                </a:solidFill>
              </a:rPr>
              <a:t>Pivoted to Magento on Purdue servers</a:t>
            </a:r>
          </a:p>
          <a:p>
            <a:r>
              <a:rPr lang="en-US" dirty="0"/>
              <a:t>Spring 2024 – Signed contract with IWD and began development</a:t>
            </a:r>
          </a:p>
          <a:p>
            <a:pPr marL="742950" lvl="1" indent="-285750">
              <a:buFont typeface="Arial" panose="020B0604020202020204" pitchFamily="34" charset="0"/>
              <a:buChar char="•"/>
            </a:pPr>
            <a:r>
              <a:rPr lang="en-US" dirty="0"/>
              <a:t>Stood up dev and prod servers, installed components, confirmed basic functionality</a:t>
            </a:r>
          </a:p>
          <a:p>
            <a:pPr marL="742950" lvl="1" indent="-285750">
              <a:buFont typeface="Arial" panose="020B0604020202020204" pitchFamily="34" charset="0"/>
              <a:buChar char="•"/>
            </a:pPr>
            <a:r>
              <a:rPr lang="en-US" dirty="0"/>
              <a:t>Completed style guide (incorporated Purdue branding)</a:t>
            </a:r>
          </a:p>
          <a:p>
            <a:pPr marL="742950" lvl="1" indent="-285750">
              <a:buFont typeface="Arial" panose="020B0604020202020204" pitchFamily="34" charset="0"/>
              <a:buChar char="•"/>
            </a:pPr>
            <a:r>
              <a:rPr lang="en-US" dirty="0"/>
              <a:t>Began process to export 2000+ products from old store, import into Magento</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7" name="Title 3">
            <a:extLst>
              <a:ext uri="{FF2B5EF4-FFF2-40B4-BE49-F238E27FC236}">
                <a16:creationId xmlns:a16="http://schemas.microsoft.com/office/drawing/2014/main" id="{3D4E22B3-F718-6E06-9EE4-962DB5B00284}"/>
              </a:ext>
            </a:extLst>
          </p:cNvPr>
          <p:cNvSpPr>
            <a:spLocks noGrp="1"/>
          </p:cNvSpPr>
          <p:nvPr>
            <p:ph type="title"/>
          </p:nvPr>
        </p:nvSpPr>
        <p:spPr/>
        <p:txBody>
          <a:bodyPr>
            <a:normAutofit fontScale="90000"/>
          </a:bodyPr>
          <a:lstStyle/>
          <a:p>
            <a:r>
              <a:rPr lang="en-US" dirty="0"/>
              <a:t>History (2003</a:t>
            </a:r>
            <a:r>
              <a:rPr lang="en-US" sz="3600" dirty="0"/>
              <a:t>ish</a:t>
            </a:r>
            <a:r>
              <a:rPr lang="en-US" dirty="0"/>
              <a:t>-2024)</a:t>
            </a:r>
          </a:p>
        </p:txBody>
      </p:sp>
      <p:sp>
        <p:nvSpPr>
          <p:cNvPr id="5" name="Slide Number Placeholder 4">
            <a:extLst>
              <a:ext uri="{FF2B5EF4-FFF2-40B4-BE49-F238E27FC236}">
                <a16:creationId xmlns:a16="http://schemas.microsoft.com/office/drawing/2014/main" id="{468F89F9-B190-9120-0850-8B11112CAF91}"/>
              </a:ext>
            </a:extLst>
          </p:cNvPr>
          <p:cNvSpPr>
            <a:spLocks noGrp="1"/>
          </p:cNvSpPr>
          <p:nvPr>
            <p:ph type="sldNum" sz="quarter" idx="12"/>
          </p:nvPr>
        </p:nvSpPr>
        <p:spPr/>
        <p:txBody>
          <a:bodyPr/>
          <a:lstStyle/>
          <a:p>
            <a:fld id="{3086EA1D-707D-B54C-8FFB-433BD1A27D0B}" type="slidenum">
              <a:rPr lang="en-US" smtClean="0"/>
              <a:pPr/>
              <a:t>22</a:t>
            </a:fld>
            <a:endParaRPr lang="en-US" dirty="0"/>
          </a:p>
        </p:txBody>
      </p:sp>
    </p:spTree>
    <p:extLst>
      <p:ext uri="{BB962C8B-B14F-4D97-AF65-F5344CB8AC3E}">
        <p14:creationId xmlns:p14="http://schemas.microsoft.com/office/powerpoint/2010/main" val="3239293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17B4-345D-918A-6CEF-F3C7260DD330}"/>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1A18803E-EE3C-2CA4-C76A-AB41DAA60AAE}"/>
              </a:ext>
            </a:extLst>
          </p:cNvPr>
          <p:cNvSpPr>
            <a:spLocks noGrp="1"/>
          </p:cNvSpPr>
          <p:nvPr>
            <p:ph type="body" sz="quarter" idx="11"/>
          </p:nvPr>
        </p:nvSpPr>
        <p:spPr/>
        <p:txBody>
          <a:bodyPr/>
          <a:lstStyle/>
          <a:p>
            <a:r>
              <a:rPr lang="en-US" dirty="0"/>
              <a:t>How it started…</a:t>
            </a:r>
          </a:p>
        </p:txBody>
      </p:sp>
      <p:sp>
        <p:nvSpPr>
          <p:cNvPr id="2" name="Text Placeholder 1">
            <a:extLst>
              <a:ext uri="{FF2B5EF4-FFF2-40B4-BE49-F238E27FC236}">
                <a16:creationId xmlns:a16="http://schemas.microsoft.com/office/drawing/2014/main" id="{8F067421-D614-0B5E-D90B-72CC508F30AA}"/>
              </a:ext>
            </a:extLst>
          </p:cNvPr>
          <p:cNvSpPr>
            <a:spLocks noGrp="1"/>
          </p:cNvSpPr>
          <p:nvPr>
            <p:ph type="body" sz="quarter" idx="10"/>
          </p:nvPr>
        </p:nvSpPr>
        <p:spPr/>
        <p:txBody>
          <a:bodyPr/>
          <a:lstStyle/>
          <a:p>
            <a:r>
              <a:rPr lang="en-US" b="1" dirty="0"/>
              <a:t>The Magento Project – Timeline</a:t>
            </a:r>
          </a:p>
          <a:p>
            <a:r>
              <a:rPr lang="en-US" sz="1000" dirty="0">
                <a:solidFill>
                  <a:schemeClr val="accent1"/>
                </a:solidFill>
              </a:rPr>
              <a:t>Fall 2023 – preliminary talks with IWD</a:t>
            </a:r>
          </a:p>
          <a:p>
            <a:pPr marL="742950" lvl="1" indent="-285750">
              <a:buFont typeface="Arial" panose="020B0604020202020204" pitchFamily="34" charset="0"/>
              <a:buChar char="•"/>
            </a:pPr>
            <a:r>
              <a:rPr lang="en-US" sz="1000" dirty="0">
                <a:solidFill>
                  <a:schemeClr val="accent1"/>
                </a:solidFill>
              </a:rPr>
              <a:t>Discussed Adobe Commerce</a:t>
            </a:r>
          </a:p>
          <a:p>
            <a:pPr marL="742950" lvl="1" indent="-285750">
              <a:buFont typeface="Arial" panose="020B0604020202020204" pitchFamily="34" charset="0"/>
              <a:buChar char="•"/>
            </a:pPr>
            <a:r>
              <a:rPr lang="en-US" sz="1000" dirty="0">
                <a:solidFill>
                  <a:schemeClr val="accent1"/>
                </a:solidFill>
              </a:rPr>
              <a:t>Established project drivers/goals</a:t>
            </a:r>
          </a:p>
          <a:p>
            <a:pPr marL="742950" lvl="1" indent="-285750">
              <a:buFont typeface="Arial" panose="020B0604020202020204" pitchFamily="34" charset="0"/>
              <a:buChar char="•"/>
            </a:pPr>
            <a:r>
              <a:rPr lang="en-US" sz="1000" dirty="0">
                <a:solidFill>
                  <a:schemeClr val="accent1"/>
                </a:solidFill>
              </a:rPr>
              <a:t>Engaged Purdue IT Security</a:t>
            </a:r>
          </a:p>
          <a:p>
            <a:pPr marL="742950" lvl="1" indent="-285750">
              <a:buFont typeface="Arial" panose="020B0604020202020204" pitchFamily="34" charset="0"/>
              <a:buChar char="•"/>
            </a:pPr>
            <a:r>
              <a:rPr lang="en-US" sz="1000" dirty="0">
                <a:solidFill>
                  <a:schemeClr val="accent1"/>
                </a:solidFill>
              </a:rPr>
              <a:t>Pivoted to Magento on Purdue servers</a:t>
            </a:r>
          </a:p>
          <a:p>
            <a:r>
              <a:rPr lang="en-US" sz="1200" dirty="0">
                <a:solidFill>
                  <a:schemeClr val="accent1"/>
                </a:solidFill>
              </a:rPr>
              <a:t>Spring 2024 – Signed contract with IWD and began development</a:t>
            </a:r>
          </a:p>
          <a:p>
            <a:pPr marL="742950" lvl="1" indent="-285750">
              <a:buFont typeface="Arial" panose="020B0604020202020204" pitchFamily="34" charset="0"/>
              <a:buChar char="•"/>
            </a:pPr>
            <a:r>
              <a:rPr lang="en-US" sz="1200" dirty="0">
                <a:solidFill>
                  <a:schemeClr val="accent1"/>
                </a:solidFill>
              </a:rPr>
              <a:t>Stood up dev and prod servers, installed components, confirmed basic functionality</a:t>
            </a:r>
          </a:p>
          <a:p>
            <a:pPr marL="742950" lvl="1" indent="-285750">
              <a:buFont typeface="Arial" panose="020B0604020202020204" pitchFamily="34" charset="0"/>
              <a:buChar char="•"/>
            </a:pPr>
            <a:r>
              <a:rPr lang="en-US" sz="1200" dirty="0">
                <a:solidFill>
                  <a:schemeClr val="accent1"/>
                </a:solidFill>
              </a:rPr>
              <a:t>Completed style guide (incorporated Purdue branding)</a:t>
            </a:r>
          </a:p>
          <a:p>
            <a:pPr marL="742950" lvl="1" indent="-285750">
              <a:buFont typeface="Arial" panose="020B0604020202020204" pitchFamily="34" charset="0"/>
              <a:buChar char="•"/>
            </a:pPr>
            <a:r>
              <a:rPr lang="en-US" sz="1200" dirty="0">
                <a:solidFill>
                  <a:schemeClr val="accent1"/>
                </a:solidFill>
              </a:rPr>
              <a:t>Began process to export 2000+ products from old store, import into Magento</a:t>
            </a:r>
          </a:p>
          <a:p>
            <a:r>
              <a:rPr lang="en-US" dirty="0"/>
              <a:t>Summer/Fall 2024 – Continued installations, configuration, and refinement</a:t>
            </a:r>
          </a:p>
          <a:p>
            <a:pPr marL="742950" lvl="1" indent="-285750">
              <a:buFont typeface="Arial" panose="020B0604020202020204" pitchFamily="34" charset="0"/>
              <a:buChar char="•"/>
            </a:pPr>
            <a:r>
              <a:rPr lang="en-US" dirty="0"/>
              <a:t>Identified extensions for additional functionality</a:t>
            </a:r>
          </a:p>
          <a:p>
            <a:pPr marL="742950" lvl="1" indent="-285750">
              <a:buFont typeface="Arial" panose="020B0604020202020204" pitchFamily="34" charset="0"/>
              <a:buChar char="•"/>
            </a:pPr>
            <a:r>
              <a:rPr lang="en-US" dirty="0"/>
              <a:t>Engaged IWD to develop custom solutions/reports as necessary</a:t>
            </a:r>
          </a:p>
          <a:p>
            <a:pPr marL="742950" lvl="1" indent="-285750">
              <a:buFont typeface="Arial" panose="020B0604020202020204" pitchFamily="34" charset="0"/>
              <a:buChar char="•"/>
            </a:pPr>
            <a:r>
              <a:rPr lang="en-US" dirty="0"/>
              <a:t>Fixed problems, put out fires…rinse and repeat</a:t>
            </a:r>
          </a:p>
          <a:p>
            <a:pPr marL="742950" lvl="1" indent="-285750">
              <a:buFont typeface="Arial" panose="020B0604020202020204" pitchFamily="34" charset="0"/>
              <a:buChar char="•"/>
            </a:pPr>
            <a:r>
              <a:rPr lang="en-US" dirty="0"/>
              <a:t>Developed front-end content and finalized category structure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7" name="Title 3">
            <a:extLst>
              <a:ext uri="{FF2B5EF4-FFF2-40B4-BE49-F238E27FC236}">
                <a16:creationId xmlns:a16="http://schemas.microsoft.com/office/drawing/2014/main" id="{47F7063E-8B73-D710-8444-F8D21B70611F}"/>
              </a:ext>
            </a:extLst>
          </p:cNvPr>
          <p:cNvSpPr>
            <a:spLocks noGrp="1"/>
          </p:cNvSpPr>
          <p:nvPr>
            <p:ph type="title"/>
          </p:nvPr>
        </p:nvSpPr>
        <p:spPr/>
        <p:txBody>
          <a:bodyPr>
            <a:normAutofit fontScale="90000"/>
          </a:bodyPr>
          <a:lstStyle/>
          <a:p>
            <a:r>
              <a:rPr lang="en-US" dirty="0"/>
              <a:t>History (2003</a:t>
            </a:r>
            <a:r>
              <a:rPr lang="en-US" sz="3600" dirty="0"/>
              <a:t>ish</a:t>
            </a:r>
            <a:r>
              <a:rPr lang="en-US" dirty="0"/>
              <a:t>-2024)</a:t>
            </a:r>
          </a:p>
        </p:txBody>
      </p:sp>
      <p:sp>
        <p:nvSpPr>
          <p:cNvPr id="5" name="Slide Number Placeholder 4">
            <a:extLst>
              <a:ext uri="{FF2B5EF4-FFF2-40B4-BE49-F238E27FC236}">
                <a16:creationId xmlns:a16="http://schemas.microsoft.com/office/drawing/2014/main" id="{59A4FE85-93D4-3989-14E2-95BFBB3DD62C}"/>
              </a:ext>
            </a:extLst>
          </p:cNvPr>
          <p:cNvSpPr>
            <a:spLocks noGrp="1"/>
          </p:cNvSpPr>
          <p:nvPr>
            <p:ph type="sldNum" sz="quarter" idx="12"/>
          </p:nvPr>
        </p:nvSpPr>
        <p:spPr/>
        <p:txBody>
          <a:bodyPr/>
          <a:lstStyle/>
          <a:p>
            <a:fld id="{3086EA1D-707D-B54C-8FFB-433BD1A27D0B}" type="slidenum">
              <a:rPr lang="en-US" smtClean="0"/>
              <a:pPr/>
              <a:t>23</a:t>
            </a:fld>
            <a:endParaRPr lang="en-US" dirty="0"/>
          </a:p>
        </p:txBody>
      </p:sp>
    </p:spTree>
    <p:extLst>
      <p:ext uri="{BB962C8B-B14F-4D97-AF65-F5344CB8AC3E}">
        <p14:creationId xmlns:p14="http://schemas.microsoft.com/office/powerpoint/2010/main" val="379515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A35C3-4394-4392-9493-CEB179503348}"/>
            </a:ext>
          </a:extLst>
        </p:cNvPr>
        <p:cNvGrpSpPr/>
        <p:nvPr/>
      </p:nvGrpSpPr>
      <p:grpSpPr>
        <a:xfrm>
          <a:off x="0" y="0"/>
          <a:ext cx="0" cy="0"/>
          <a:chOff x="0" y="0"/>
          <a:chExt cx="0" cy="0"/>
        </a:xfrm>
      </p:grpSpPr>
      <p:sp>
        <p:nvSpPr>
          <p:cNvPr id="6" name="Text Placeholder 1">
            <a:extLst>
              <a:ext uri="{FF2B5EF4-FFF2-40B4-BE49-F238E27FC236}">
                <a16:creationId xmlns:a16="http://schemas.microsoft.com/office/drawing/2014/main" id="{CB261881-EA05-2858-6D0E-5C4918FB3EE6}"/>
              </a:ext>
            </a:extLst>
          </p:cNvPr>
          <p:cNvSpPr>
            <a:spLocks noGrp="1"/>
          </p:cNvSpPr>
          <p:nvPr>
            <p:ph type="body" sz="quarter" idx="11"/>
          </p:nvPr>
        </p:nvSpPr>
        <p:spPr/>
        <p:txBody>
          <a:bodyPr/>
          <a:lstStyle/>
          <a:p>
            <a:r>
              <a:rPr lang="en-US" dirty="0"/>
              <a:t>How it started…</a:t>
            </a:r>
          </a:p>
        </p:txBody>
      </p:sp>
      <p:sp>
        <p:nvSpPr>
          <p:cNvPr id="2" name="Text Placeholder 1">
            <a:extLst>
              <a:ext uri="{FF2B5EF4-FFF2-40B4-BE49-F238E27FC236}">
                <a16:creationId xmlns:a16="http://schemas.microsoft.com/office/drawing/2014/main" id="{BCCC6EE7-4C61-838F-D71E-CA272B550473}"/>
              </a:ext>
            </a:extLst>
          </p:cNvPr>
          <p:cNvSpPr>
            <a:spLocks noGrp="1"/>
          </p:cNvSpPr>
          <p:nvPr>
            <p:ph type="body" sz="quarter" idx="10"/>
          </p:nvPr>
        </p:nvSpPr>
        <p:spPr/>
        <p:txBody>
          <a:bodyPr/>
          <a:lstStyle/>
          <a:p>
            <a:r>
              <a:rPr lang="en-US" b="1" dirty="0"/>
              <a:t>The Magento Project – Timeline</a:t>
            </a:r>
          </a:p>
          <a:p>
            <a:r>
              <a:rPr lang="en-US" sz="1000" dirty="0">
                <a:solidFill>
                  <a:schemeClr val="accent1"/>
                </a:solidFill>
              </a:rPr>
              <a:t>Fall 2023 – preliminary talks with IWD</a:t>
            </a:r>
          </a:p>
          <a:p>
            <a:pPr marL="742950" lvl="1" indent="-285750">
              <a:buFont typeface="Arial" panose="020B0604020202020204" pitchFamily="34" charset="0"/>
              <a:buChar char="•"/>
            </a:pPr>
            <a:r>
              <a:rPr lang="en-US" sz="1000" dirty="0">
                <a:solidFill>
                  <a:schemeClr val="accent1"/>
                </a:solidFill>
              </a:rPr>
              <a:t>Discussed Adobe Commerce</a:t>
            </a:r>
          </a:p>
          <a:p>
            <a:pPr marL="742950" lvl="1" indent="-285750">
              <a:buFont typeface="Arial" panose="020B0604020202020204" pitchFamily="34" charset="0"/>
              <a:buChar char="•"/>
            </a:pPr>
            <a:r>
              <a:rPr lang="en-US" sz="1000" dirty="0">
                <a:solidFill>
                  <a:schemeClr val="accent1"/>
                </a:solidFill>
              </a:rPr>
              <a:t>Established project drivers/goals</a:t>
            </a:r>
          </a:p>
          <a:p>
            <a:pPr marL="742950" lvl="1" indent="-285750">
              <a:buFont typeface="Arial" panose="020B0604020202020204" pitchFamily="34" charset="0"/>
              <a:buChar char="•"/>
            </a:pPr>
            <a:r>
              <a:rPr lang="en-US" sz="1000" dirty="0">
                <a:solidFill>
                  <a:schemeClr val="accent1"/>
                </a:solidFill>
              </a:rPr>
              <a:t>Engaged Purdue IT Security</a:t>
            </a:r>
          </a:p>
          <a:p>
            <a:pPr marL="742950" lvl="1" indent="-285750">
              <a:buFont typeface="Arial" panose="020B0604020202020204" pitchFamily="34" charset="0"/>
              <a:buChar char="•"/>
            </a:pPr>
            <a:r>
              <a:rPr lang="en-US" sz="1000" dirty="0">
                <a:solidFill>
                  <a:schemeClr val="accent1"/>
                </a:solidFill>
              </a:rPr>
              <a:t>Pivoted to Magento on Purdue servers</a:t>
            </a:r>
          </a:p>
          <a:p>
            <a:r>
              <a:rPr lang="en-US" sz="1200" dirty="0">
                <a:solidFill>
                  <a:schemeClr val="accent1"/>
                </a:solidFill>
              </a:rPr>
              <a:t>Spring 2024 – Signed contract with IWD and began development</a:t>
            </a:r>
          </a:p>
          <a:p>
            <a:pPr marL="742950" lvl="1" indent="-285750">
              <a:buFont typeface="Arial" panose="020B0604020202020204" pitchFamily="34" charset="0"/>
              <a:buChar char="•"/>
            </a:pPr>
            <a:r>
              <a:rPr lang="en-US" sz="1200" dirty="0">
                <a:solidFill>
                  <a:schemeClr val="accent1"/>
                </a:solidFill>
              </a:rPr>
              <a:t>Stood up dev and prod servers, installed components, confirmed basic functionality</a:t>
            </a:r>
          </a:p>
          <a:p>
            <a:pPr marL="742950" lvl="1" indent="-285750">
              <a:buFont typeface="Arial" panose="020B0604020202020204" pitchFamily="34" charset="0"/>
              <a:buChar char="•"/>
            </a:pPr>
            <a:r>
              <a:rPr lang="en-US" sz="1200" dirty="0">
                <a:solidFill>
                  <a:schemeClr val="accent1"/>
                </a:solidFill>
              </a:rPr>
              <a:t>Completed style guide (incorporated Purdue branding)</a:t>
            </a:r>
          </a:p>
          <a:p>
            <a:pPr marL="742950" lvl="1" indent="-285750">
              <a:buFont typeface="Arial" panose="020B0604020202020204" pitchFamily="34" charset="0"/>
              <a:buChar char="•"/>
            </a:pPr>
            <a:r>
              <a:rPr lang="en-US" sz="1200" dirty="0">
                <a:solidFill>
                  <a:schemeClr val="accent1"/>
                </a:solidFill>
              </a:rPr>
              <a:t>Began process to export 2000+ products from old store, import into Magento</a:t>
            </a:r>
          </a:p>
          <a:p>
            <a:r>
              <a:rPr lang="en-US" sz="1400" dirty="0">
                <a:solidFill>
                  <a:schemeClr val="accent1"/>
                </a:solidFill>
              </a:rPr>
              <a:t>Summer/Fall 2024 – Continued installations, configuration, and refinement</a:t>
            </a:r>
          </a:p>
          <a:p>
            <a:pPr marL="742950" lvl="1" indent="-285750">
              <a:buFont typeface="Arial" panose="020B0604020202020204" pitchFamily="34" charset="0"/>
              <a:buChar char="•"/>
            </a:pPr>
            <a:r>
              <a:rPr lang="en-US" sz="1400" dirty="0">
                <a:solidFill>
                  <a:schemeClr val="accent1"/>
                </a:solidFill>
              </a:rPr>
              <a:t>Identified extensions for additional functionality</a:t>
            </a:r>
          </a:p>
          <a:p>
            <a:pPr marL="742950" lvl="1" indent="-285750">
              <a:buFont typeface="Arial" panose="020B0604020202020204" pitchFamily="34" charset="0"/>
              <a:buChar char="•"/>
            </a:pPr>
            <a:r>
              <a:rPr lang="en-US" sz="1400" dirty="0">
                <a:solidFill>
                  <a:schemeClr val="accent1"/>
                </a:solidFill>
              </a:rPr>
              <a:t>Engaged IWD to develop custom solutions/reports as necessary</a:t>
            </a:r>
          </a:p>
          <a:p>
            <a:pPr marL="742950" lvl="1" indent="-285750">
              <a:buFont typeface="Arial" panose="020B0604020202020204" pitchFamily="34" charset="0"/>
              <a:buChar char="•"/>
            </a:pPr>
            <a:r>
              <a:rPr lang="en-US" sz="1400" dirty="0">
                <a:solidFill>
                  <a:schemeClr val="accent1"/>
                </a:solidFill>
              </a:rPr>
              <a:t>Fixed problems, put out fires…rinse and repeat</a:t>
            </a:r>
          </a:p>
          <a:p>
            <a:pPr marL="742950" lvl="1" indent="-285750">
              <a:buFont typeface="Arial" panose="020B0604020202020204" pitchFamily="34" charset="0"/>
              <a:buChar char="•"/>
            </a:pPr>
            <a:r>
              <a:rPr lang="en-US" sz="1400" dirty="0">
                <a:solidFill>
                  <a:schemeClr val="accent1"/>
                </a:solidFill>
              </a:rPr>
              <a:t>Developed front-end content and finalized category structure</a:t>
            </a:r>
          </a:p>
          <a:p>
            <a:r>
              <a:rPr lang="en-US" dirty="0"/>
              <a:t>Late Jan 2025 – New store officially launched, bringing us to…</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7" name="Title 3">
            <a:extLst>
              <a:ext uri="{FF2B5EF4-FFF2-40B4-BE49-F238E27FC236}">
                <a16:creationId xmlns:a16="http://schemas.microsoft.com/office/drawing/2014/main" id="{D081E3F1-D9D3-5515-5CB9-AAC090B850FA}"/>
              </a:ext>
            </a:extLst>
          </p:cNvPr>
          <p:cNvSpPr>
            <a:spLocks noGrp="1"/>
          </p:cNvSpPr>
          <p:nvPr>
            <p:ph type="title"/>
          </p:nvPr>
        </p:nvSpPr>
        <p:spPr/>
        <p:txBody>
          <a:bodyPr>
            <a:normAutofit fontScale="90000"/>
          </a:bodyPr>
          <a:lstStyle/>
          <a:p>
            <a:r>
              <a:rPr lang="en-US" dirty="0"/>
              <a:t>History (2003</a:t>
            </a:r>
            <a:r>
              <a:rPr lang="en-US" sz="3600" dirty="0"/>
              <a:t>ish</a:t>
            </a:r>
            <a:r>
              <a:rPr lang="en-US" dirty="0"/>
              <a:t>-2024)</a:t>
            </a:r>
          </a:p>
        </p:txBody>
      </p:sp>
      <p:sp>
        <p:nvSpPr>
          <p:cNvPr id="5" name="Slide Number Placeholder 4">
            <a:extLst>
              <a:ext uri="{FF2B5EF4-FFF2-40B4-BE49-F238E27FC236}">
                <a16:creationId xmlns:a16="http://schemas.microsoft.com/office/drawing/2014/main" id="{0A58C181-8644-C0D3-48D9-0B762A79F231}"/>
              </a:ext>
            </a:extLst>
          </p:cNvPr>
          <p:cNvSpPr>
            <a:spLocks noGrp="1"/>
          </p:cNvSpPr>
          <p:nvPr>
            <p:ph type="sldNum" sz="quarter" idx="12"/>
          </p:nvPr>
        </p:nvSpPr>
        <p:spPr/>
        <p:txBody>
          <a:bodyPr/>
          <a:lstStyle/>
          <a:p>
            <a:fld id="{3086EA1D-707D-B54C-8FFB-433BD1A27D0B}" type="slidenum">
              <a:rPr lang="en-US" smtClean="0"/>
              <a:pPr/>
              <a:t>24</a:t>
            </a:fld>
            <a:endParaRPr lang="en-US" dirty="0"/>
          </a:p>
        </p:txBody>
      </p:sp>
    </p:spTree>
    <p:extLst>
      <p:ext uri="{BB962C8B-B14F-4D97-AF65-F5344CB8AC3E}">
        <p14:creationId xmlns:p14="http://schemas.microsoft.com/office/powerpoint/2010/main" val="1953075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929596-124C-6673-10F8-FF33AD3308FF}"/>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625AE410-0D23-F866-F01B-99389C4B2803}"/>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0E110152-2E21-6202-426A-8AB6A97DAAAC}"/>
              </a:ext>
            </a:extLst>
          </p:cNvPr>
          <p:cNvSpPr>
            <a:spLocks noGrp="1"/>
          </p:cNvSpPr>
          <p:nvPr>
            <p:ph type="sldNum" sz="quarter" idx="12"/>
          </p:nvPr>
        </p:nvSpPr>
        <p:spPr/>
        <p:txBody>
          <a:bodyPr/>
          <a:lstStyle/>
          <a:p>
            <a:fld id="{3086EA1D-707D-B54C-8FFB-433BD1A27D0B}" type="slidenum">
              <a:rPr lang="en-US" smtClean="0"/>
              <a:pPr/>
              <a:t>25</a:t>
            </a:fld>
            <a:endParaRPr lang="en-US" dirty="0"/>
          </a:p>
        </p:txBody>
      </p:sp>
      <p:pic>
        <p:nvPicPr>
          <p:cNvPr id="13" name="Picture 12" descr="A screenshot of a computer&#10;&#10;AI-generated content may be incorrect.">
            <a:extLst>
              <a:ext uri="{FF2B5EF4-FFF2-40B4-BE49-F238E27FC236}">
                <a16:creationId xmlns:a16="http://schemas.microsoft.com/office/drawing/2014/main" id="{F22883B7-1FC9-6EE9-B612-B9170F331A11}"/>
              </a:ext>
            </a:extLst>
          </p:cNvPr>
          <p:cNvPicPr>
            <a:picLocks noChangeAspect="1"/>
          </p:cNvPicPr>
          <p:nvPr/>
        </p:nvPicPr>
        <p:blipFill>
          <a:blip r:embed="rId2"/>
          <a:stretch>
            <a:fillRect/>
          </a:stretch>
        </p:blipFill>
        <p:spPr>
          <a:xfrm>
            <a:off x="3505200" y="974036"/>
            <a:ext cx="8229600" cy="5420131"/>
          </a:xfrm>
          <a:prstGeom prst="rect">
            <a:avLst/>
          </a:prstGeom>
        </p:spPr>
      </p:pic>
      <p:sp>
        <p:nvSpPr>
          <p:cNvPr id="8" name="Text Placeholder 2">
            <a:extLst>
              <a:ext uri="{FF2B5EF4-FFF2-40B4-BE49-F238E27FC236}">
                <a16:creationId xmlns:a16="http://schemas.microsoft.com/office/drawing/2014/main" id="{6473BE7F-0500-E6BD-43A0-7B08621BFC80}"/>
              </a:ext>
            </a:extLst>
          </p:cNvPr>
          <p:cNvSpPr>
            <a:spLocks noGrp="1"/>
          </p:cNvSpPr>
          <p:nvPr>
            <p:ph type="body" sz="quarter" idx="10"/>
          </p:nvPr>
        </p:nvSpPr>
        <p:spPr>
          <a:xfrm>
            <a:off x="457200" y="1543324"/>
            <a:ext cx="2960256" cy="4454706"/>
          </a:xfrm>
        </p:spPr>
        <p:txBody>
          <a:bodyPr/>
          <a:lstStyle/>
          <a:p>
            <a:r>
              <a:rPr lang="en-US" b="1" dirty="0"/>
              <a:t>The new Education Store</a:t>
            </a:r>
          </a:p>
        </p:txBody>
      </p:sp>
    </p:spTree>
    <p:extLst>
      <p:ext uri="{BB962C8B-B14F-4D97-AF65-F5344CB8AC3E}">
        <p14:creationId xmlns:p14="http://schemas.microsoft.com/office/powerpoint/2010/main" val="1264552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8967E-DC0C-4BAB-88FA-B8CACE9C588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D105A62-2BFA-6D2B-D8D6-44C8D316D948}"/>
              </a:ext>
            </a:extLst>
          </p:cNvPr>
          <p:cNvSpPr>
            <a:spLocks noGrp="1"/>
          </p:cNvSpPr>
          <p:nvPr>
            <p:ph type="body" sz="quarter" idx="11"/>
          </p:nvPr>
        </p:nvSpPr>
        <p:spPr/>
        <p:txBody>
          <a:bodyPr/>
          <a:lstStyle/>
          <a:p>
            <a:r>
              <a:rPr lang="en-US" dirty="0"/>
              <a:t>How it’s going…</a:t>
            </a:r>
          </a:p>
        </p:txBody>
      </p:sp>
      <p:sp>
        <p:nvSpPr>
          <p:cNvPr id="3" name="Text Placeholder 2">
            <a:extLst>
              <a:ext uri="{FF2B5EF4-FFF2-40B4-BE49-F238E27FC236}">
                <a16:creationId xmlns:a16="http://schemas.microsoft.com/office/drawing/2014/main" id="{887F8181-8C93-72E7-20F2-9242AED7EFCF}"/>
              </a:ext>
            </a:extLst>
          </p:cNvPr>
          <p:cNvSpPr>
            <a:spLocks noGrp="1"/>
          </p:cNvSpPr>
          <p:nvPr>
            <p:ph type="body" sz="quarter" idx="10"/>
          </p:nvPr>
        </p:nvSpPr>
        <p:spPr>
          <a:xfrm>
            <a:off x="457200" y="1543324"/>
            <a:ext cx="5149274" cy="4454706"/>
          </a:xfrm>
        </p:spPr>
        <p:txBody>
          <a:bodyPr/>
          <a:lstStyle/>
          <a:p>
            <a:r>
              <a:rPr lang="en-US" b="1" dirty="0"/>
              <a:t>The new Education Store</a:t>
            </a:r>
          </a:p>
          <a:p>
            <a:pPr marL="285750" indent="-285750">
              <a:buFont typeface="Arial" panose="020B0604020202020204" pitchFamily="34" charset="0"/>
              <a:buChar char="•"/>
            </a:pPr>
            <a:r>
              <a:rPr lang="en-US" dirty="0"/>
              <a:t>Launched January 29, 2025</a:t>
            </a:r>
          </a:p>
          <a:p>
            <a:pPr marL="285750" indent="-285750">
              <a:buFont typeface="Arial" panose="020B0604020202020204" pitchFamily="34" charset="0"/>
              <a:buChar char="•"/>
            </a:pPr>
            <a:r>
              <a:rPr lang="en-US" dirty="0"/>
              <a:t>First 100 days of operation:</a:t>
            </a:r>
          </a:p>
          <a:p>
            <a:pPr marL="742950" lvl="1" indent="-285750">
              <a:buFont typeface="Arial" panose="020B0604020202020204" pitchFamily="34" charset="0"/>
              <a:buChar char="•"/>
            </a:pPr>
            <a:r>
              <a:rPr lang="en-US" dirty="0"/>
              <a:t>&gt; 2700 customer accounts created</a:t>
            </a:r>
          </a:p>
          <a:p>
            <a:pPr marL="742950" lvl="1" indent="-285750">
              <a:buFont typeface="Arial" panose="020B0604020202020204" pitchFamily="34" charset="0"/>
              <a:buChar char="•"/>
            </a:pPr>
            <a:r>
              <a:rPr lang="en-US" dirty="0"/>
              <a:t>&gt; 3000 orders placed (over 50% for free downloadable products)</a:t>
            </a:r>
          </a:p>
          <a:p>
            <a:pPr marL="742950" lvl="1"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FA4CD0F8-1F33-E529-4070-719E64D3A620}"/>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4E034C51-9B02-E99B-2C91-A6ADA802AD66}"/>
              </a:ext>
            </a:extLst>
          </p:cNvPr>
          <p:cNvSpPr>
            <a:spLocks noGrp="1"/>
          </p:cNvSpPr>
          <p:nvPr>
            <p:ph type="sldNum" sz="quarter" idx="12"/>
          </p:nvPr>
        </p:nvSpPr>
        <p:spPr/>
        <p:txBody>
          <a:bodyPr/>
          <a:lstStyle/>
          <a:p>
            <a:fld id="{3086EA1D-707D-B54C-8FFB-433BD1A27D0B}" type="slidenum">
              <a:rPr lang="en-US" smtClean="0"/>
              <a:pPr/>
              <a:t>26</a:t>
            </a:fld>
            <a:endParaRPr lang="en-US" dirty="0"/>
          </a:p>
        </p:txBody>
      </p:sp>
      <p:pic>
        <p:nvPicPr>
          <p:cNvPr id="6" name="Picture 5" descr="A screenshot of a computer&#10;&#10;AI-generated content may be incorrect.">
            <a:extLst>
              <a:ext uri="{FF2B5EF4-FFF2-40B4-BE49-F238E27FC236}">
                <a16:creationId xmlns:a16="http://schemas.microsoft.com/office/drawing/2014/main" id="{2A580ED0-F1FC-610C-6CCF-3C217CCDD722}"/>
              </a:ext>
            </a:extLst>
          </p:cNvPr>
          <p:cNvPicPr>
            <a:picLocks noChangeAspect="1"/>
          </p:cNvPicPr>
          <p:nvPr/>
        </p:nvPicPr>
        <p:blipFill>
          <a:blip r:embed="rId2"/>
          <a:stretch>
            <a:fillRect/>
          </a:stretch>
        </p:blipFill>
        <p:spPr>
          <a:xfrm>
            <a:off x="5780314" y="954291"/>
            <a:ext cx="5943600" cy="3914538"/>
          </a:xfrm>
          <a:prstGeom prst="rect">
            <a:avLst/>
          </a:prstGeom>
        </p:spPr>
      </p:pic>
    </p:spTree>
    <p:extLst>
      <p:ext uri="{BB962C8B-B14F-4D97-AF65-F5344CB8AC3E}">
        <p14:creationId xmlns:p14="http://schemas.microsoft.com/office/powerpoint/2010/main" val="359377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075B3F-0AC8-6CDE-66BD-160600ED2BA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BB8B310-33E3-D816-C818-CBBADD263C2F}"/>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9E8751DD-2305-65D7-A9C7-A3258C11F94C}"/>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C30FC583-5841-99C7-AD29-1CE09771D6D6}"/>
              </a:ext>
            </a:extLst>
          </p:cNvPr>
          <p:cNvSpPr>
            <a:spLocks noGrp="1"/>
          </p:cNvSpPr>
          <p:nvPr>
            <p:ph type="sldNum" sz="quarter" idx="12"/>
          </p:nvPr>
        </p:nvSpPr>
        <p:spPr/>
        <p:txBody>
          <a:bodyPr/>
          <a:lstStyle/>
          <a:p>
            <a:fld id="{3086EA1D-707D-B54C-8FFB-433BD1A27D0B}" type="slidenum">
              <a:rPr lang="en-US" smtClean="0"/>
              <a:pPr/>
              <a:t>27</a:t>
            </a:fld>
            <a:endParaRPr lang="en-US" dirty="0"/>
          </a:p>
        </p:txBody>
      </p:sp>
      <p:sp>
        <p:nvSpPr>
          <p:cNvPr id="8" name="Text Placeholder 7">
            <a:extLst>
              <a:ext uri="{FF2B5EF4-FFF2-40B4-BE49-F238E27FC236}">
                <a16:creationId xmlns:a16="http://schemas.microsoft.com/office/drawing/2014/main" id="{A4081A97-8251-20D3-F52C-C2C07C9F7592}"/>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Front-end</a:t>
            </a:r>
          </a:p>
          <a:p>
            <a:endParaRPr lang="en-US" sz="1600" b="1" dirty="0"/>
          </a:p>
          <a:p>
            <a:pPr marL="285750" indent="-285750">
              <a:buFont typeface="Arial" panose="020B0604020202020204" pitchFamily="34" charset="0"/>
              <a:buChar char="•"/>
            </a:pPr>
            <a:r>
              <a:rPr lang="en-US" dirty="0"/>
              <a:t>Category pages can show custom graphics, text, and other content</a:t>
            </a:r>
          </a:p>
          <a:p>
            <a:pPr marL="285750" indent="-285750">
              <a:buFont typeface="Arial" panose="020B0604020202020204" pitchFamily="34" charset="0"/>
              <a:buChar char="•"/>
            </a:pPr>
            <a:r>
              <a:rPr lang="en-US" dirty="0"/>
              <a:t>All category products listed in a grid</a:t>
            </a:r>
          </a:p>
          <a:p>
            <a:pPr marL="285750" indent="-285750">
              <a:buFont typeface="Arial" panose="020B0604020202020204" pitchFamily="34" charset="0"/>
              <a:buChar char="•"/>
            </a:pPr>
            <a:r>
              <a:rPr lang="en-US" dirty="0"/>
              <a:t>Products sortable by product name, date, price, or other custom attributes</a:t>
            </a:r>
          </a:p>
          <a:p>
            <a:pPr marL="285750" indent="-285750">
              <a:buFont typeface="Arial" panose="020B0604020202020204" pitchFamily="34" charset="0"/>
              <a:buChar char="•"/>
            </a:pPr>
            <a:endParaRPr lang="en-US" dirty="0"/>
          </a:p>
        </p:txBody>
      </p:sp>
      <p:pic>
        <p:nvPicPr>
          <p:cNvPr id="10" name="Picture 9">
            <a:extLst>
              <a:ext uri="{FF2B5EF4-FFF2-40B4-BE49-F238E27FC236}">
                <a16:creationId xmlns:a16="http://schemas.microsoft.com/office/drawing/2014/main" id="{9ED4B11D-440D-7F32-CF09-96549CFCAE3E}"/>
              </a:ext>
            </a:extLst>
          </p:cNvPr>
          <p:cNvPicPr>
            <a:picLocks noChangeAspect="1"/>
          </p:cNvPicPr>
          <p:nvPr/>
        </p:nvPicPr>
        <p:blipFill>
          <a:blip r:embed="rId2"/>
          <a:srcRect/>
          <a:stretch/>
        </p:blipFill>
        <p:spPr>
          <a:xfrm>
            <a:off x="3939375" y="974036"/>
            <a:ext cx="7361250" cy="5420131"/>
          </a:xfrm>
          <a:prstGeom prst="rect">
            <a:avLst/>
          </a:prstGeom>
        </p:spPr>
      </p:pic>
    </p:spTree>
    <p:extLst>
      <p:ext uri="{BB962C8B-B14F-4D97-AF65-F5344CB8AC3E}">
        <p14:creationId xmlns:p14="http://schemas.microsoft.com/office/powerpoint/2010/main" val="111298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1A801-CD5A-B492-A672-F027B4EFE2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BB7EC61-1B41-DDB6-E8C1-6E0628CA64AB}"/>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9C68D79A-A955-6040-9041-D3B4118D5205}"/>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0CC478D6-3463-B192-04C1-7AF7E06634D8}"/>
              </a:ext>
            </a:extLst>
          </p:cNvPr>
          <p:cNvSpPr>
            <a:spLocks noGrp="1"/>
          </p:cNvSpPr>
          <p:nvPr>
            <p:ph type="sldNum" sz="quarter" idx="12"/>
          </p:nvPr>
        </p:nvSpPr>
        <p:spPr/>
        <p:txBody>
          <a:bodyPr/>
          <a:lstStyle/>
          <a:p>
            <a:fld id="{3086EA1D-707D-B54C-8FFB-433BD1A27D0B}" type="slidenum">
              <a:rPr lang="en-US" smtClean="0"/>
              <a:pPr/>
              <a:t>28</a:t>
            </a:fld>
            <a:endParaRPr lang="en-US" dirty="0"/>
          </a:p>
        </p:txBody>
      </p:sp>
      <p:sp>
        <p:nvSpPr>
          <p:cNvPr id="8" name="Text Placeholder 7">
            <a:extLst>
              <a:ext uri="{FF2B5EF4-FFF2-40B4-BE49-F238E27FC236}">
                <a16:creationId xmlns:a16="http://schemas.microsoft.com/office/drawing/2014/main" id="{F3039F1D-AA6F-F013-EA3D-B59D10D274D9}"/>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Front-end</a:t>
            </a:r>
          </a:p>
          <a:p>
            <a:endParaRPr lang="en-US" b="1" dirty="0"/>
          </a:p>
          <a:p>
            <a:pPr marL="285750" indent="-285750">
              <a:buFont typeface="Arial" panose="020B0604020202020204" pitchFamily="34" charset="0"/>
              <a:buChar char="•"/>
            </a:pPr>
            <a:r>
              <a:rPr lang="en-US" dirty="0"/>
              <a:t>Enhanced searching capabilities, including fuzzy, partial match, keywords, etc.</a:t>
            </a:r>
          </a:p>
          <a:p>
            <a:pPr marL="285750" indent="-285750">
              <a:buFont typeface="Arial" panose="020B0604020202020204" pitchFamily="34" charset="0"/>
              <a:buChar char="•"/>
            </a:pPr>
            <a:r>
              <a:rPr lang="en-US" dirty="0"/>
              <a:t>Search results grid sortable by relevance, price, or other attributes</a:t>
            </a:r>
          </a:p>
        </p:txBody>
      </p:sp>
      <p:pic>
        <p:nvPicPr>
          <p:cNvPr id="10" name="Picture 9">
            <a:extLst>
              <a:ext uri="{FF2B5EF4-FFF2-40B4-BE49-F238E27FC236}">
                <a16:creationId xmlns:a16="http://schemas.microsoft.com/office/drawing/2014/main" id="{D3C64962-2817-7B3F-0043-91C8B56801C0}"/>
              </a:ext>
            </a:extLst>
          </p:cNvPr>
          <p:cNvPicPr>
            <a:picLocks noChangeAspect="1"/>
          </p:cNvPicPr>
          <p:nvPr/>
        </p:nvPicPr>
        <p:blipFill>
          <a:blip r:embed="rId2"/>
          <a:srcRect/>
          <a:stretch/>
        </p:blipFill>
        <p:spPr>
          <a:xfrm>
            <a:off x="3939375" y="974036"/>
            <a:ext cx="7361250" cy="5420130"/>
          </a:xfrm>
          <a:prstGeom prst="rect">
            <a:avLst/>
          </a:prstGeom>
        </p:spPr>
      </p:pic>
    </p:spTree>
    <p:extLst>
      <p:ext uri="{BB962C8B-B14F-4D97-AF65-F5344CB8AC3E}">
        <p14:creationId xmlns:p14="http://schemas.microsoft.com/office/powerpoint/2010/main" val="2209290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0E905-3D88-00EE-A265-114651D4426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4281813-A989-8382-AC6F-435C65FB702A}"/>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B64B3A4C-A229-F594-C69E-F66C72D7CCD3}"/>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C7C57864-0B6E-D86A-5E46-884BA6FBE6E2}"/>
              </a:ext>
            </a:extLst>
          </p:cNvPr>
          <p:cNvSpPr>
            <a:spLocks noGrp="1"/>
          </p:cNvSpPr>
          <p:nvPr>
            <p:ph type="sldNum" sz="quarter" idx="12"/>
          </p:nvPr>
        </p:nvSpPr>
        <p:spPr/>
        <p:txBody>
          <a:bodyPr/>
          <a:lstStyle/>
          <a:p>
            <a:fld id="{3086EA1D-707D-B54C-8FFB-433BD1A27D0B}" type="slidenum">
              <a:rPr lang="en-US" smtClean="0"/>
              <a:pPr/>
              <a:t>29</a:t>
            </a:fld>
            <a:endParaRPr lang="en-US" dirty="0"/>
          </a:p>
        </p:txBody>
      </p:sp>
      <p:pic>
        <p:nvPicPr>
          <p:cNvPr id="10" name="Picture 9">
            <a:extLst>
              <a:ext uri="{FF2B5EF4-FFF2-40B4-BE49-F238E27FC236}">
                <a16:creationId xmlns:a16="http://schemas.microsoft.com/office/drawing/2014/main" id="{2DA1BB07-196D-AF03-5AA2-A3924DFB0BAB}"/>
              </a:ext>
            </a:extLst>
          </p:cNvPr>
          <p:cNvPicPr>
            <a:picLocks noChangeAspect="1"/>
          </p:cNvPicPr>
          <p:nvPr/>
        </p:nvPicPr>
        <p:blipFill>
          <a:blip r:embed="rId2"/>
          <a:srcRect/>
          <a:stretch/>
        </p:blipFill>
        <p:spPr>
          <a:xfrm>
            <a:off x="3939375" y="974036"/>
            <a:ext cx="7361250" cy="5420130"/>
          </a:xfrm>
          <a:prstGeom prst="rect">
            <a:avLst/>
          </a:prstGeom>
        </p:spPr>
      </p:pic>
      <p:sp>
        <p:nvSpPr>
          <p:cNvPr id="3" name="Text Placeholder 7">
            <a:extLst>
              <a:ext uri="{FF2B5EF4-FFF2-40B4-BE49-F238E27FC236}">
                <a16:creationId xmlns:a16="http://schemas.microsoft.com/office/drawing/2014/main" id="{54E45695-9D62-4446-154F-D65F219A109F}"/>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Front-end</a:t>
            </a:r>
          </a:p>
          <a:p>
            <a:endParaRPr lang="en-US" b="1" dirty="0"/>
          </a:p>
          <a:p>
            <a:pPr marL="285750" indent="-285750">
              <a:buFont typeface="Arial" panose="020B0604020202020204" pitchFamily="34" charset="0"/>
              <a:buChar char="•"/>
            </a:pPr>
            <a:r>
              <a:rPr lang="en-US" dirty="0"/>
              <a:t>Custom pages and blocks let us organize links, categories, and sub-categories as needed</a:t>
            </a:r>
          </a:p>
        </p:txBody>
      </p:sp>
    </p:spTree>
    <p:extLst>
      <p:ext uri="{BB962C8B-B14F-4D97-AF65-F5344CB8AC3E}">
        <p14:creationId xmlns:p14="http://schemas.microsoft.com/office/powerpoint/2010/main" val="21694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D6110-6E10-0E24-D89F-F97D9E7D2246}"/>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A921443-DF4C-617D-1544-BD3844F05460}"/>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160BD38D-0884-EFB4-FECE-61B0242D76F7}"/>
              </a:ext>
            </a:extLst>
          </p:cNvPr>
          <p:cNvSpPr>
            <a:spLocks noGrp="1"/>
          </p:cNvSpPr>
          <p:nvPr>
            <p:ph type="body" sz="quarter" idx="10"/>
          </p:nvPr>
        </p:nvSpPr>
        <p:spPr>
          <a:noFill/>
        </p:spPr>
        <p:txBody>
          <a:bodyPr/>
          <a:lstStyle/>
          <a:p>
            <a:r>
              <a:rPr lang="en-US" b="1" dirty="0"/>
              <a:t>Purdue Extension – The Education Store</a:t>
            </a:r>
          </a:p>
          <a:p>
            <a:r>
              <a:rPr lang="en-US" dirty="0"/>
              <a:t>https://edustore.purdue.edu</a:t>
            </a:r>
          </a:p>
          <a:p>
            <a:r>
              <a:rPr lang="en-US" dirty="0"/>
              <a:t>edustore@purdue.edu</a:t>
            </a:r>
          </a:p>
          <a:p>
            <a:endParaRPr lang="en-US" b="1" dirty="0"/>
          </a:p>
          <a:p>
            <a:r>
              <a:rPr lang="en-US" b="1" dirty="0"/>
              <a:t>Erin Watson </a:t>
            </a:r>
            <a:r>
              <a:rPr lang="en-US" dirty="0"/>
              <a:t>– Manager, The Education Store, Purdue University</a:t>
            </a:r>
          </a:p>
          <a:p>
            <a:r>
              <a:rPr lang="en-US" dirty="0"/>
              <a:t>watso214@purdue.edu</a:t>
            </a:r>
          </a:p>
        </p:txBody>
      </p:sp>
      <p:sp>
        <p:nvSpPr>
          <p:cNvPr id="5" name="Title 4">
            <a:extLst>
              <a:ext uri="{FF2B5EF4-FFF2-40B4-BE49-F238E27FC236}">
                <a16:creationId xmlns:a16="http://schemas.microsoft.com/office/drawing/2014/main" id="{5D063D6A-E79C-1455-6CAC-0A489CF38FAD}"/>
              </a:ext>
            </a:extLst>
          </p:cNvPr>
          <p:cNvSpPr>
            <a:spLocks noGrp="1"/>
          </p:cNvSpPr>
          <p:nvPr>
            <p:ph type="title"/>
          </p:nvPr>
        </p:nvSpPr>
        <p:spPr/>
        <p:txBody>
          <a:bodyPr>
            <a:normAutofit fontScale="90000"/>
          </a:bodyPr>
          <a:lstStyle/>
          <a:p>
            <a:r>
              <a:rPr lang="en-US" dirty="0"/>
              <a:t>Introductions</a:t>
            </a:r>
          </a:p>
        </p:txBody>
      </p:sp>
      <p:pic>
        <p:nvPicPr>
          <p:cNvPr id="2" name="Picture 1">
            <a:extLst>
              <a:ext uri="{FF2B5EF4-FFF2-40B4-BE49-F238E27FC236}">
                <a16:creationId xmlns:a16="http://schemas.microsoft.com/office/drawing/2014/main" id="{1F871404-D517-BE8F-FDF2-23814D78372E}"/>
              </a:ext>
            </a:extLst>
          </p:cNvPr>
          <p:cNvPicPr>
            <a:picLocks noChangeAspect="1"/>
          </p:cNvPicPr>
          <p:nvPr/>
        </p:nvPicPr>
        <p:blipFill>
          <a:blip r:embed="rId2"/>
          <a:srcRect/>
          <a:stretch/>
        </p:blipFill>
        <p:spPr>
          <a:xfrm>
            <a:off x="7169149" y="1389427"/>
            <a:ext cx="4762500" cy="4762500"/>
          </a:xfrm>
          <a:prstGeom prst="rect">
            <a:avLst/>
          </a:prstGeom>
        </p:spPr>
      </p:pic>
    </p:spTree>
    <p:extLst>
      <p:ext uri="{BB962C8B-B14F-4D97-AF65-F5344CB8AC3E}">
        <p14:creationId xmlns:p14="http://schemas.microsoft.com/office/powerpoint/2010/main" val="1028189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191D7-71C1-F7DE-1297-7A108297F68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416C92-4821-6265-865B-F4D6538FEE2F}"/>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021488FF-1155-E83C-CD4C-994681755CC5}"/>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CC5ACBE7-EBC9-024D-E474-0959622131EA}"/>
              </a:ext>
            </a:extLst>
          </p:cNvPr>
          <p:cNvSpPr>
            <a:spLocks noGrp="1"/>
          </p:cNvSpPr>
          <p:nvPr>
            <p:ph type="sldNum" sz="quarter" idx="12"/>
          </p:nvPr>
        </p:nvSpPr>
        <p:spPr/>
        <p:txBody>
          <a:bodyPr/>
          <a:lstStyle/>
          <a:p>
            <a:fld id="{3086EA1D-707D-B54C-8FFB-433BD1A27D0B}" type="slidenum">
              <a:rPr lang="en-US" smtClean="0"/>
              <a:pPr/>
              <a:t>30</a:t>
            </a:fld>
            <a:endParaRPr lang="en-US" dirty="0"/>
          </a:p>
        </p:txBody>
      </p:sp>
      <p:pic>
        <p:nvPicPr>
          <p:cNvPr id="10" name="Picture 9">
            <a:extLst>
              <a:ext uri="{FF2B5EF4-FFF2-40B4-BE49-F238E27FC236}">
                <a16:creationId xmlns:a16="http://schemas.microsoft.com/office/drawing/2014/main" id="{0D6DF95C-A2BF-4EF8-0C3D-56FD424FF849}"/>
              </a:ext>
            </a:extLst>
          </p:cNvPr>
          <p:cNvPicPr>
            <a:picLocks noChangeAspect="1"/>
          </p:cNvPicPr>
          <p:nvPr/>
        </p:nvPicPr>
        <p:blipFill>
          <a:blip r:embed="rId2"/>
          <a:srcRect/>
          <a:stretch/>
        </p:blipFill>
        <p:spPr>
          <a:xfrm>
            <a:off x="3959040" y="974036"/>
            <a:ext cx="7361250" cy="4655145"/>
          </a:xfrm>
          <a:prstGeom prst="rect">
            <a:avLst/>
          </a:prstGeom>
        </p:spPr>
      </p:pic>
      <p:sp>
        <p:nvSpPr>
          <p:cNvPr id="3" name="Text Placeholder 7">
            <a:extLst>
              <a:ext uri="{FF2B5EF4-FFF2-40B4-BE49-F238E27FC236}">
                <a16:creationId xmlns:a16="http://schemas.microsoft.com/office/drawing/2014/main" id="{FE3C1EA5-3CBF-55F4-1AD4-CCBC579FF4A6}"/>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Front-end</a:t>
            </a:r>
          </a:p>
          <a:p>
            <a:endParaRPr lang="en-US" b="1" dirty="0"/>
          </a:p>
          <a:p>
            <a:pPr marL="285750" indent="-285750">
              <a:buFont typeface="Arial" panose="020B0604020202020204" pitchFamily="34" charset="0"/>
              <a:buChar char="•"/>
            </a:pPr>
            <a:r>
              <a:rPr lang="en-US" dirty="0"/>
              <a:t>Custom pages and blocks let us organize links, categories, and sub-categories as needed</a:t>
            </a:r>
          </a:p>
          <a:p>
            <a:pPr marL="285750" indent="-285750">
              <a:buFont typeface="Arial" panose="020B0604020202020204" pitchFamily="34" charset="0"/>
              <a:buChar char="•"/>
            </a:pPr>
            <a:r>
              <a:rPr lang="en-US" dirty="0"/>
              <a:t>Navigating to sub-categories presents only relevant products</a:t>
            </a:r>
          </a:p>
        </p:txBody>
      </p:sp>
    </p:spTree>
    <p:extLst>
      <p:ext uri="{BB962C8B-B14F-4D97-AF65-F5344CB8AC3E}">
        <p14:creationId xmlns:p14="http://schemas.microsoft.com/office/powerpoint/2010/main" val="468198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E6967-BE5D-8D09-BC06-8E6BB469D42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A64AE59-65EA-DB5C-85F7-2027012326A4}"/>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B68B2A48-0CF9-096C-FE6E-296A4FB31B24}"/>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0D7D83BF-D84C-F230-3208-67F8634141F8}"/>
              </a:ext>
            </a:extLst>
          </p:cNvPr>
          <p:cNvSpPr>
            <a:spLocks noGrp="1"/>
          </p:cNvSpPr>
          <p:nvPr>
            <p:ph type="sldNum" sz="quarter" idx="12"/>
          </p:nvPr>
        </p:nvSpPr>
        <p:spPr/>
        <p:txBody>
          <a:bodyPr/>
          <a:lstStyle/>
          <a:p>
            <a:fld id="{3086EA1D-707D-B54C-8FFB-433BD1A27D0B}" type="slidenum">
              <a:rPr lang="en-US" smtClean="0"/>
              <a:pPr/>
              <a:t>31</a:t>
            </a:fld>
            <a:endParaRPr lang="en-US" dirty="0"/>
          </a:p>
        </p:txBody>
      </p:sp>
      <p:pic>
        <p:nvPicPr>
          <p:cNvPr id="10" name="Picture 9">
            <a:extLst>
              <a:ext uri="{FF2B5EF4-FFF2-40B4-BE49-F238E27FC236}">
                <a16:creationId xmlns:a16="http://schemas.microsoft.com/office/drawing/2014/main" id="{B7BA65A7-0495-24AE-7F5F-A67DC0D97546}"/>
              </a:ext>
            </a:extLst>
          </p:cNvPr>
          <p:cNvPicPr>
            <a:picLocks noChangeAspect="1"/>
          </p:cNvPicPr>
          <p:nvPr/>
        </p:nvPicPr>
        <p:blipFill>
          <a:blip r:embed="rId2"/>
          <a:srcRect/>
          <a:stretch/>
        </p:blipFill>
        <p:spPr>
          <a:xfrm>
            <a:off x="3958324" y="974036"/>
            <a:ext cx="7361249" cy="4655144"/>
          </a:xfrm>
          <a:prstGeom prst="rect">
            <a:avLst/>
          </a:prstGeom>
        </p:spPr>
      </p:pic>
      <p:sp>
        <p:nvSpPr>
          <p:cNvPr id="3" name="Text Placeholder 7">
            <a:extLst>
              <a:ext uri="{FF2B5EF4-FFF2-40B4-BE49-F238E27FC236}">
                <a16:creationId xmlns:a16="http://schemas.microsoft.com/office/drawing/2014/main" id="{6EA3696C-9B66-7C24-B81D-40949D3F1037}"/>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Front-end</a:t>
            </a:r>
          </a:p>
          <a:p>
            <a:endParaRPr lang="en-US" b="1" dirty="0"/>
          </a:p>
          <a:p>
            <a:pPr marL="285750" indent="-285750">
              <a:buFont typeface="Arial" panose="020B0604020202020204" pitchFamily="34" charset="0"/>
              <a:buChar char="•"/>
            </a:pPr>
            <a:r>
              <a:rPr lang="en-US" dirty="0"/>
              <a:t>Custom pages and blocks let us organize links, categories, and sub-categories as needed</a:t>
            </a:r>
          </a:p>
          <a:p>
            <a:pPr marL="285750" indent="-285750">
              <a:buFont typeface="Arial" panose="020B0604020202020204" pitchFamily="34" charset="0"/>
              <a:buChar char="•"/>
            </a:pPr>
            <a:r>
              <a:rPr lang="en-US" dirty="0"/>
              <a:t>Navigating to sub-categories presents only relevant products</a:t>
            </a:r>
          </a:p>
          <a:p>
            <a:pPr marL="285750" indent="-285750">
              <a:buFont typeface="Arial" panose="020B0604020202020204" pitchFamily="34" charset="0"/>
              <a:buChar char="•"/>
            </a:pPr>
            <a:r>
              <a:rPr lang="en-US" dirty="0"/>
              <a:t>Product pages then show more detail, images, in-stock status, and “Add to cart” button for all products</a:t>
            </a:r>
          </a:p>
        </p:txBody>
      </p:sp>
    </p:spTree>
    <p:extLst>
      <p:ext uri="{BB962C8B-B14F-4D97-AF65-F5344CB8AC3E}">
        <p14:creationId xmlns:p14="http://schemas.microsoft.com/office/powerpoint/2010/main" val="1746235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4316F-30A8-173B-5E87-C2E1D5E304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E2D415C-8F21-6A06-70F8-85C2705FBD7F}"/>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6B0762C5-D542-2D95-CE1C-F72754245D86}"/>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B2BEACD9-AC5E-482C-C054-A64D5E05ED8B}"/>
              </a:ext>
            </a:extLst>
          </p:cNvPr>
          <p:cNvSpPr>
            <a:spLocks noGrp="1"/>
          </p:cNvSpPr>
          <p:nvPr>
            <p:ph type="sldNum" sz="quarter" idx="12"/>
          </p:nvPr>
        </p:nvSpPr>
        <p:spPr/>
        <p:txBody>
          <a:bodyPr/>
          <a:lstStyle/>
          <a:p>
            <a:fld id="{3086EA1D-707D-B54C-8FFB-433BD1A27D0B}" type="slidenum">
              <a:rPr lang="en-US" smtClean="0"/>
              <a:pPr/>
              <a:t>32</a:t>
            </a:fld>
            <a:endParaRPr lang="en-US" dirty="0"/>
          </a:p>
        </p:txBody>
      </p:sp>
      <p:sp>
        <p:nvSpPr>
          <p:cNvPr id="3" name="Text Placeholder 7">
            <a:extLst>
              <a:ext uri="{FF2B5EF4-FFF2-40B4-BE49-F238E27FC236}">
                <a16:creationId xmlns:a16="http://schemas.microsoft.com/office/drawing/2014/main" id="{2F406A80-61D5-3D83-5B7F-0D28FEAAD6FA}"/>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Front-end</a:t>
            </a:r>
          </a:p>
          <a:p>
            <a:endParaRPr lang="en-US" b="1" dirty="0"/>
          </a:p>
          <a:p>
            <a:pPr marL="285750" indent="-285750">
              <a:buFont typeface="Arial" panose="020B0604020202020204" pitchFamily="34" charset="0"/>
              <a:buChar char="•"/>
            </a:pPr>
            <a:r>
              <a:rPr lang="en-US" dirty="0"/>
              <a:t>Custom content for each category lets us embed other information, including dynamic content</a:t>
            </a:r>
          </a:p>
        </p:txBody>
      </p:sp>
      <p:pic>
        <p:nvPicPr>
          <p:cNvPr id="7" name="Picture 6">
            <a:extLst>
              <a:ext uri="{FF2B5EF4-FFF2-40B4-BE49-F238E27FC236}">
                <a16:creationId xmlns:a16="http://schemas.microsoft.com/office/drawing/2014/main" id="{3F04DBCE-0789-C28A-576A-AFCA4B1CA017}"/>
              </a:ext>
            </a:extLst>
          </p:cNvPr>
          <p:cNvPicPr>
            <a:picLocks noChangeAspect="1"/>
          </p:cNvPicPr>
          <p:nvPr/>
        </p:nvPicPr>
        <p:blipFill>
          <a:blip r:embed="rId2"/>
          <a:srcRect/>
          <a:stretch/>
        </p:blipFill>
        <p:spPr>
          <a:xfrm>
            <a:off x="3939375" y="1226098"/>
            <a:ext cx="7361250" cy="4916005"/>
          </a:xfrm>
          <a:prstGeom prst="rect">
            <a:avLst/>
          </a:prstGeom>
        </p:spPr>
      </p:pic>
    </p:spTree>
    <p:extLst>
      <p:ext uri="{BB962C8B-B14F-4D97-AF65-F5344CB8AC3E}">
        <p14:creationId xmlns:p14="http://schemas.microsoft.com/office/powerpoint/2010/main" val="2033219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AB35B-FF91-2F51-7F4B-800F9510313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E2A2C0-D44E-AA9A-A226-E79FE3D915F6}"/>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B7F66B7B-BB1F-1946-5995-9E29F9BF478B}"/>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7A4B76D6-79A1-AAA1-9174-75BBA380FF65}"/>
              </a:ext>
            </a:extLst>
          </p:cNvPr>
          <p:cNvSpPr>
            <a:spLocks noGrp="1"/>
          </p:cNvSpPr>
          <p:nvPr>
            <p:ph type="sldNum" sz="quarter" idx="12"/>
          </p:nvPr>
        </p:nvSpPr>
        <p:spPr/>
        <p:txBody>
          <a:bodyPr/>
          <a:lstStyle/>
          <a:p>
            <a:fld id="{3086EA1D-707D-B54C-8FFB-433BD1A27D0B}" type="slidenum">
              <a:rPr lang="en-US" smtClean="0"/>
              <a:pPr/>
              <a:t>33</a:t>
            </a:fld>
            <a:endParaRPr lang="en-US" dirty="0"/>
          </a:p>
        </p:txBody>
      </p:sp>
      <p:pic>
        <p:nvPicPr>
          <p:cNvPr id="10" name="Picture 9">
            <a:extLst>
              <a:ext uri="{FF2B5EF4-FFF2-40B4-BE49-F238E27FC236}">
                <a16:creationId xmlns:a16="http://schemas.microsoft.com/office/drawing/2014/main" id="{B0D40736-708F-6D02-0329-14EBF0B9B544}"/>
              </a:ext>
            </a:extLst>
          </p:cNvPr>
          <p:cNvPicPr>
            <a:picLocks noChangeAspect="1"/>
          </p:cNvPicPr>
          <p:nvPr/>
        </p:nvPicPr>
        <p:blipFill>
          <a:blip r:embed="rId2"/>
          <a:srcRect/>
          <a:stretch/>
        </p:blipFill>
        <p:spPr>
          <a:xfrm>
            <a:off x="3939375" y="974036"/>
            <a:ext cx="7361250" cy="5420130"/>
          </a:xfrm>
          <a:prstGeom prst="rect">
            <a:avLst/>
          </a:prstGeom>
        </p:spPr>
      </p:pic>
      <p:sp>
        <p:nvSpPr>
          <p:cNvPr id="3" name="Text Placeholder 7">
            <a:extLst>
              <a:ext uri="{FF2B5EF4-FFF2-40B4-BE49-F238E27FC236}">
                <a16:creationId xmlns:a16="http://schemas.microsoft.com/office/drawing/2014/main" id="{727EEED1-3F64-C5B7-FD51-017B810D42A0}"/>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Front-end</a:t>
            </a:r>
          </a:p>
          <a:p>
            <a:endParaRPr lang="en-US" b="1" dirty="0"/>
          </a:p>
          <a:p>
            <a:pPr marL="285750" indent="-285750">
              <a:buFont typeface="Arial" panose="020B0604020202020204" pitchFamily="34" charset="0"/>
              <a:buChar char="•"/>
            </a:pPr>
            <a:r>
              <a:rPr lang="en-US" dirty="0"/>
              <a:t>Custom content for each category lets us embed other information, including dynamic content</a:t>
            </a:r>
          </a:p>
          <a:p>
            <a:pPr marL="285750" indent="-285750">
              <a:buFont typeface="Arial" panose="020B0604020202020204" pitchFamily="34" charset="0"/>
              <a:buChar char="•"/>
            </a:pPr>
            <a:r>
              <a:rPr lang="en-US" dirty="0"/>
              <a:t>Example – this screen shows a live feed of HHS events from our Cvent system</a:t>
            </a:r>
          </a:p>
        </p:txBody>
      </p:sp>
    </p:spTree>
    <p:extLst>
      <p:ext uri="{BB962C8B-B14F-4D97-AF65-F5344CB8AC3E}">
        <p14:creationId xmlns:p14="http://schemas.microsoft.com/office/powerpoint/2010/main" val="745428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E8870-F72F-864D-8BAD-CC8A74EF5A5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85038D-6364-7BB6-AF98-B112555FB69D}"/>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1F94BBF4-71AE-7AF1-69BB-DD16CBB236C4}"/>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EA811704-580E-DC69-FEC5-00461040EADB}"/>
              </a:ext>
            </a:extLst>
          </p:cNvPr>
          <p:cNvSpPr>
            <a:spLocks noGrp="1"/>
          </p:cNvSpPr>
          <p:nvPr>
            <p:ph type="sldNum" sz="quarter" idx="12"/>
          </p:nvPr>
        </p:nvSpPr>
        <p:spPr/>
        <p:txBody>
          <a:bodyPr/>
          <a:lstStyle/>
          <a:p>
            <a:fld id="{3086EA1D-707D-B54C-8FFB-433BD1A27D0B}" type="slidenum">
              <a:rPr lang="en-US" smtClean="0"/>
              <a:pPr/>
              <a:t>34</a:t>
            </a:fld>
            <a:endParaRPr lang="en-US" dirty="0"/>
          </a:p>
        </p:txBody>
      </p:sp>
      <p:pic>
        <p:nvPicPr>
          <p:cNvPr id="10" name="Picture 9">
            <a:extLst>
              <a:ext uri="{FF2B5EF4-FFF2-40B4-BE49-F238E27FC236}">
                <a16:creationId xmlns:a16="http://schemas.microsoft.com/office/drawing/2014/main" id="{F1A9417B-008C-0F6B-AF99-9F3BF64492C4}"/>
              </a:ext>
            </a:extLst>
          </p:cNvPr>
          <p:cNvPicPr>
            <a:picLocks noChangeAspect="1"/>
          </p:cNvPicPr>
          <p:nvPr/>
        </p:nvPicPr>
        <p:blipFill>
          <a:blip r:embed="rId2"/>
          <a:srcRect/>
          <a:stretch/>
        </p:blipFill>
        <p:spPr>
          <a:xfrm>
            <a:off x="3939375" y="1145436"/>
            <a:ext cx="7361250" cy="5077330"/>
          </a:xfrm>
          <a:prstGeom prst="rect">
            <a:avLst/>
          </a:prstGeom>
        </p:spPr>
      </p:pic>
      <p:sp>
        <p:nvSpPr>
          <p:cNvPr id="3" name="Text Placeholder 7">
            <a:extLst>
              <a:ext uri="{FF2B5EF4-FFF2-40B4-BE49-F238E27FC236}">
                <a16:creationId xmlns:a16="http://schemas.microsoft.com/office/drawing/2014/main" id="{A9EAABCC-2BCA-6F57-993C-40F459579300}"/>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Back-end</a:t>
            </a:r>
          </a:p>
        </p:txBody>
      </p:sp>
    </p:spTree>
    <p:extLst>
      <p:ext uri="{BB962C8B-B14F-4D97-AF65-F5344CB8AC3E}">
        <p14:creationId xmlns:p14="http://schemas.microsoft.com/office/powerpoint/2010/main" val="1385134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4229E-B9FD-6C7C-58FE-ADCCC6D921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2A0589-6EE2-9931-6A93-957341F6100A}"/>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9EF217C8-94C6-ED58-D834-53415B59A589}"/>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2F9F3EC6-59C3-C252-16F1-838E384B35FB}"/>
              </a:ext>
            </a:extLst>
          </p:cNvPr>
          <p:cNvSpPr>
            <a:spLocks noGrp="1"/>
          </p:cNvSpPr>
          <p:nvPr>
            <p:ph type="sldNum" sz="quarter" idx="12"/>
          </p:nvPr>
        </p:nvSpPr>
        <p:spPr/>
        <p:txBody>
          <a:bodyPr/>
          <a:lstStyle/>
          <a:p>
            <a:fld id="{3086EA1D-707D-B54C-8FFB-433BD1A27D0B}" type="slidenum">
              <a:rPr lang="en-US" smtClean="0"/>
              <a:pPr/>
              <a:t>35</a:t>
            </a:fld>
            <a:endParaRPr lang="en-US" dirty="0"/>
          </a:p>
        </p:txBody>
      </p:sp>
      <p:pic>
        <p:nvPicPr>
          <p:cNvPr id="10" name="Picture 9">
            <a:extLst>
              <a:ext uri="{FF2B5EF4-FFF2-40B4-BE49-F238E27FC236}">
                <a16:creationId xmlns:a16="http://schemas.microsoft.com/office/drawing/2014/main" id="{2AC6A9C5-5029-A569-1A1B-4924821F7B45}"/>
              </a:ext>
            </a:extLst>
          </p:cNvPr>
          <p:cNvPicPr>
            <a:picLocks noChangeAspect="1"/>
          </p:cNvPicPr>
          <p:nvPr/>
        </p:nvPicPr>
        <p:blipFill>
          <a:blip r:embed="rId2"/>
          <a:srcRect/>
          <a:stretch/>
        </p:blipFill>
        <p:spPr>
          <a:xfrm>
            <a:off x="3939375" y="1145436"/>
            <a:ext cx="7361250" cy="5077330"/>
          </a:xfrm>
          <a:prstGeom prst="rect">
            <a:avLst/>
          </a:prstGeom>
        </p:spPr>
      </p:pic>
      <p:sp>
        <p:nvSpPr>
          <p:cNvPr id="3" name="Text Placeholder 7">
            <a:extLst>
              <a:ext uri="{FF2B5EF4-FFF2-40B4-BE49-F238E27FC236}">
                <a16:creationId xmlns:a16="http://schemas.microsoft.com/office/drawing/2014/main" id="{7E96FC5B-0EC4-D232-EAC8-6627DEA9BF47}"/>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Back-end</a:t>
            </a:r>
          </a:p>
          <a:p>
            <a:endParaRPr lang="en-US" b="1" dirty="0"/>
          </a:p>
          <a:p>
            <a:pPr marL="285750" indent="-285750">
              <a:buFont typeface="Arial" panose="020B0604020202020204" pitchFamily="34" charset="0"/>
              <a:buChar char="•"/>
            </a:pPr>
            <a:r>
              <a:rPr lang="en-US" dirty="0"/>
              <a:t>Admin dashboard gives Ed Store staff quick view of the current state of the store</a:t>
            </a:r>
          </a:p>
          <a:p>
            <a:pPr marL="285750" indent="-285750">
              <a:buFont typeface="Arial" panose="020B0604020202020204" pitchFamily="34" charset="0"/>
              <a:buChar char="•"/>
            </a:pPr>
            <a:r>
              <a:rPr lang="en-US" dirty="0"/>
              <a:t>Modern </a:t>
            </a:r>
            <a:r>
              <a:rPr lang="en-US"/>
              <a:t>user interface allows </a:t>
            </a:r>
            <a:r>
              <a:rPr lang="en-US" dirty="0"/>
              <a:t>easy navigation to any part of the admin </a:t>
            </a:r>
          </a:p>
        </p:txBody>
      </p:sp>
    </p:spTree>
    <p:extLst>
      <p:ext uri="{BB962C8B-B14F-4D97-AF65-F5344CB8AC3E}">
        <p14:creationId xmlns:p14="http://schemas.microsoft.com/office/powerpoint/2010/main" val="27106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BAC11-0E56-9D1C-D4E5-8184016145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B2F0B5-4A56-417E-AFFF-976D0CB24FA0}"/>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977F515C-4A0A-DEE1-9048-3D2439A43400}"/>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A7B910AC-98A9-3AA8-4FF0-964A5E695416}"/>
              </a:ext>
            </a:extLst>
          </p:cNvPr>
          <p:cNvSpPr>
            <a:spLocks noGrp="1"/>
          </p:cNvSpPr>
          <p:nvPr>
            <p:ph type="sldNum" sz="quarter" idx="12"/>
          </p:nvPr>
        </p:nvSpPr>
        <p:spPr/>
        <p:txBody>
          <a:bodyPr/>
          <a:lstStyle/>
          <a:p>
            <a:fld id="{3086EA1D-707D-B54C-8FFB-433BD1A27D0B}" type="slidenum">
              <a:rPr lang="en-US" smtClean="0"/>
              <a:pPr/>
              <a:t>36</a:t>
            </a:fld>
            <a:endParaRPr lang="en-US" dirty="0"/>
          </a:p>
        </p:txBody>
      </p:sp>
      <p:pic>
        <p:nvPicPr>
          <p:cNvPr id="10" name="Picture 9">
            <a:extLst>
              <a:ext uri="{FF2B5EF4-FFF2-40B4-BE49-F238E27FC236}">
                <a16:creationId xmlns:a16="http://schemas.microsoft.com/office/drawing/2014/main" id="{7CA898F5-E6BC-F246-CB3D-FBB24F985E0D}"/>
              </a:ext>
            </a:extLst>
          </p:cNvPr>
          <p:cNvPicPr>
            <a:picLocks noChangeAspect="1"/>
          </p:cNvPicPr>
          <p:nvPr/>
        </p:nvPicPr>
        <p:blipFill>
          <a:blip r:embed="rId2"/>
          <a:srcRect/>
          <a:stretch/>
        </p:blipFill>
        <p:spPr>
          <a:xfrm>
            <a:off x="3939375" y="1356528"/>
            <a:ext cx="7361250" cy="4655145"/>
          </a:xfrm>
          <a:prstGeom prst="rect">
            <a:avLst/>
          </a:prstGeom>
        </p:spPr>
      </p:pic>
      <p:sp>
        <p:nvSpPr>
          <p:cNvPr id="3" name="Text Placeholder 7">
            <a:extLst>
              <a:ext uri="{FF2B5EF4-FFF2-40B4-BE49-F238E27FC236}">
                <a16:creationId xmlns:a16="http://schemas.microsoft.com/office/drawing/2014/main" id="{8994A3E3-4E3D-4B5C-3629-C9141A586ACF}"/>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Back-end</a:t>
            </a:r>
          </a:p>
          <a:p>
            <a:endParaRPr lang="en-US" b="1" dirty="0"/>
          </a:p>
          <a:p>
            <a:pPr marL="285750" indent="-285750">
              <a:buFont typeface="Arial" panose="020B0604020202020204" pitchFamily="34" charset="0"/>
              <a:buChar char="•"/>
            </a:pPr>
            <a:r>
              <a:rPr lang="en-US" dirty="0"/>
              <a:t>Order Management allows quick view of all orders…</a:t>
            </a:r>
          </a:p>
        </p:txBody>
      </p:sp>
    </p:spTree>
    <p:extLst>
      <p:ext uri="{BB962C8B-B14F-4D97-AF65-F5344CB8AC3E}">
        <p14:creationId xmlns:p14="http://schemas.microsoft.com/office/powerpoint/2010/main" val="562711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448E1-0297-5DB4-D0B5-A6580FC2AEA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E616D31-562C-9DBE-04D6-5BFAED439DB2}"/>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2AF4A429-A508-2C65-CD8F-B4E327E37B90}"/>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E227D10D-5FAA-B704-F346-05A7326FDBC9}"/>
              </a:ext>
            </a:extLst>
          </p:cNvPr>
          <p:cNvSpPr>
            <a:spLocks noGrp="1"/>
          </p:cNvSpPr>
          <p:nvPr>
            <p:ph type="sldNum" sz="quarter" idx="12"/>
          </p:nvPr>
        </p:nvSpPr>
        <p:spPr/>
        <p:txBody>
          <a:bodyPr/>
          <a:lstStyle/>
          <a:p>
            <a:fld id="{3086EA1D-707D-B54C-8FFB-433BD1A27D0B}" type="slidenum">
              <a:rPr lang="en-US" smtClean="0"/>
              <a:pPr/>
              <a:t>37</a:t>
            </a:fld>
            <a:endParaRPr lang="en-US" dirty="0"/>
          </a:p>
        </p:txBody>
      </p:sp>
      <p:pic>
        <p:nvPicPr>
          <p:cNvPr id="10" name="Picture 9">
            <a:extLst>
              <a:ext uri="{FF2B5EF4-FFF2-40B4-BE49-F238E27FC236}">
                <a16:creationId xmlns:a16="http://schemas.microsoft.com/office/drawing/2014/main" id="{D603BA92-F9AA-2F2F-130C-4DFD954165AB}"/>
              </a:ext>
            </a:extLst>
          </p:cNvPr>
          <p:cNvPicPr>
            <a:picLocks noChangeAspect="1"/>
          </p:cNvPicPr>
          <p:nvPr/>
        </p:nvPicPr>
        <p:blipFill>
          <a:blip r:embed="rId2"/>
          <a:srcRect/>
          <a:stretch/>
        </p:blipFill>
        <p:spPr>
          <a:xfrm>
            <a:off x="3939375" y="1356528"/>
            <a:ext cx="7361249" cy="4655145"/>
          </a:xfrm>
          <a:prstGeom prst="rect">
            <a:avLst/>
          </a:prstGeom>
        </p:spPr>
      </p:pic>
      <p:sp>
        <p:nvSpPr>
          <p:cNvPr id="3" name="Text Placeholder 7">
            <a:extLst>
              <a:ext uri="{FF2B5EF4-FFF2-40B4-BE49-F238E27FC236}">
                <a16:creationId xmlns:a16="http://schemas.microsoft.com/office/drawing/2014/main" id="{F6A27B2F-8310-0A32-43BD-C6FE74B048BA}"/>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Back-end</a:t>
            </a:r>
          </a:p>
          <a:p>
            <a:endParaRPr lang="en-US" b="1" dirty="0"/>
          </a:p>
          <a:p>
            <a:pPr marL="285750" indent="-285750">
              <a:buFont typeface="Arial" panose="020B0604020202020204" pitchFamily="34" charset="0"/>
              <a:buChar char="•"/>
            </a:pPr>
            <a:r>
              <a:rPr lang="en-US" dirty="0"/>
              <a:t>Order Management allows quick view of all orders…</a:t>
            </a:r>
          </a:p>
          <a:p>
            <a:pPr marL="285750" indent="-285750">
              <a:buFont typeface="Arial" panose="020B0604020202020204" pitchFamily="34" charset="0"/>
              <a:buChar char="•"/>
            </a:pPr>
            <a:r>
              <a:rPr lang="en-US" dirty="0"/>
              <a:t>…or drill down to manage individual order</a:t>
            </a:r>
          </a:p>
        </p:txBody>
      </p:sp>
    </p:spTree>
    <p:extLst>
      <p:ext uri="{BB962C8B-B14F-4D97-AF65-F5344CB8AC3E}">
        <p14:creationId xmlns:p14="http://schemas.microsoft.com/office/powerpoint/2010/main" val="1739027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9A788-A137-37EA-20D4-09B877FB3FE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AAF8698-E7BF-25B3-CBCD-9E1DB770933E}"/>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E8DC4F4A-6125-F97B-B40A-AD00C9479E33}"/>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BD6106CC-2F9B-4656-E6FC-FD9219EB73D0}"/>
              </a:ext>
            </a:extLst>
          </p:cNvPr>
          <p:cNvSpPr>
            <a:spLocks noGrp="1"/>
          </p:cNvSpPr>
          <p:nvPr>
            <p:ph type="sldNum" sz="quarter" idx="12"/>
          </p:nvPr>
        </p:nvSpPr>
        <p:spPr/>
        <p:txBody>
          <a:bodyPr/>
          <a:lstStyle/>
          <a:p>
            <a:fld id="{3086EA1D-707D-B54C-8FFB-433BD1A27D0B}" type="slidenum">
              <a:rPr lang="en-US" smtClean="0"/>
              <a:pPr/>
              <a:t>38</a:t>
            </a:fld>
            <a:endParaRPr lang="en-US" dirty="0"/>
          </a:p>
        </p:txBody>
      </p:sp>
      <p:pic>
        <p:nvPicPr>
          <p:cNvPr id="10" name="Picture 9">
            <a:extLst>
              <a:ext uri="{FF2B5EF4-FFF2-40B4-BE49-F238E27FC236}">
                <a16:creationId xmlns:a16="http://schemas.microsoft.com/office/drawing/2014/main" id="{60FCD521-E3CC-EC4E-684E-0CE46732741C}"/>
              </a:ext>
            </a:extLst>
          </p:cNvPr>
          <p:cNvPicPr>
            <a:picLocks noChangeAspect="1"/>
          </p:cNvPicPr>
          <p:nvPr/>
        </p:nvPicPr>
        <p:blipFill>
          <a:blip r:embed="rId2"/>
          <a:srcRect/>
          <a:stretch/>
        </p:blipFill>
        <p:spPr>
          <a:xfrm>
            <a:off x="3939375" y="1356528"/>
            <a:ext cx="7361249" cy="4655144"/>
          </a:xfrm>
          <a:prstGeom prst="rect">
            <a:avLst/>
          </a:prstGeom>
        </p:spPr>
      </p:pic>
      <p:sp>
        <p:nvSpPr>
          <p:cNvPr id="3" name="Text Placeholder 7">
            <a:extLst>
              <a:ext uri="{FF2B5EF4-FFF2-40B4-BE49-F238E27FC236}">
                <a16:creationId xmlns:a16="http://schemas.microsoft.com/office/drawing/2014/main" id="{97060E12-8554-4827-5CC7-670556F3216F}"/>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Back-end</a:t>
            </a:r>
          </a:p>
          <a:p>
            <a:endParaRPr lang="en-US" b="1" dirty="0"/>
          </a:p>
          <a:p>
            <a:pPr marL="285750" indent="-285750">
              <a:buFont typeface="Arial" panose="020B0604020202020204" pitchFamily="34" charset="0"/>
              <a:buChar char="•"/>
            </a:pPr>
            <a:r>
              <a:rPr lang="en-US" dirty="0"/>
              <a:t>Similarly, Product Management screen allows quick view of all products…</a:t>
            </a:r>
          </a:p>
        </p:txBody>
      </p:sp>
    </p:spTree>
    <p:extLst>
      <p:ext uri="{BB962C8B-B14F-4D97-AF65-F5344CB8AC3E}">
        <p14:creationId xmlns:p14="http://schemas.microsoft.com/office/powerpoint/2010/main" val="16689935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E7A4F-F26F-805F-C8D0-0A8F3B6C909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2F7052-9813-7579-A519-E209A2D91E26}"/>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AFD1714B-68F1-6A28-FF42-853615E38CF7}"/>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2DD79F0D-CE23-AA40-F795-8C258AF4D327}"/>
              </a:ext>
            </a:extLst>
          </p:cNvPr>
          <p:cNvSpPr>
            <a:spLocks noGrp="1"/>
          </p:cNvSpPr>
          <p:nvPr>
            <p:ph type="sldNum" sz="quarter" idx="12"/>
          </p:nvPr>
        </p:nvSpPr>
        <p:spPr/>
        <p:txBody>
          <a:bodyPr/>
          <a:lstStyle/>
          <a:p>
            <a:fld id="{3086EA1D-707D-B54C-8FFB-433BD1A27D0B}" type="slidenum">
              <a:rPr lang="en-US" smtClean="0"/>
              <a:pPr/>
              <a:t>39</a:t>
            </a:fld>
            <a:endParaRPr lang="en-US" dirty="0"/>
          </a:p>
        </p:txBody>
      </p:sp>
      <p:pic>
        <p:nvPicPr>
          <p:cNvPr id="10" name="Picture 9">
            <a:extLst>
              <a:ext uri="{FF2B5EF4-FFF2-40B4-BE49-F238E27FC236}">
                <a16:creationId xmlns:a16="http://schemas.microsoft.com/office/drawing/2014/main" id="{6D2858B1-E6D7-BBCF-491A-3D836F1177C3}"/>
              </a:ext>
            </a:extLst>
          </p:cNvPr>
          <p:cNvPicPr>
            <a:picLocks noChangeAspect="1"/>
          </p:cNvPicPr>
          <p:nvPr/>
        </p:nvPicPr>
        <p:blipFill>
          <a:blip r:embed="rId2"/>
          <a:srcRect/>
          <a:stretch/>
        </p:blipFill>
        <p:spPr>
          <a:xfrm>
            <a:off x="3939375" y="1356528"/>
            <a:ext cx="7361249" cy="4655144"/>
          </a:xfrm>
          <a:prstGeom prst="rect">
            <a:avLst/>
          </a:prstGeom>
        </p:spPr>
      </p:pic>
      <p:sp>
        <p:nvSpPr>
          <p:cNvPr id="3" name="Text Placeholder 7">
            <a:extLst>
              <a:ext uri="{FF2B5EF4-FFF2-40B4-BE49-F238E27FC236}">
                <a16:creationId xmlns:a16="http://schemas.microsoft.com/office/drawing/2014/main" id="{13D00324-2F64-CF9D-86F5-5DCC3802CC18}"/>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Back-end</a:t>
            </a:r>
          </a:p>
          <a:p>
            <a:endParaRPr lang="en-US" b="1" dirty="0"/>
          </a:p>
          <a:p>
            <a:pPr marL="285750" indent="-285750">
              <a:buFont typeface="Arial" panose="020B0604020202020204" pitchFamily="34" charset="0"/>
              <a:buChar char="•"/>
            </a:pPr>
            <a:r>
              <a:rPr lang="en-US" dirty="0"/>
              <a:t>Similarly, Product Management screen allows quick view of all products…</a:t>
            </a:r>
          </a:p>
          <a:p>
            <a:pPr marL="285750" indent="-285750">
              <a:buFont typeface="Arial" panose="020B0604020202020204" pitchFamily="34" charset="0"/>
              <a:buChar char="•"/>
            </a:pPr>
            <a:r>
              <a:rPr lang="en-US" dirty="0"/>
              <a:t>…or drill down to edit a single product’s details</a:t>
            </a:r>
          </a:p>
        </p:txBody>
      </p:sp>
    </p:spTree>
    <p:extLst>
      <p:ext uri="{BB962C8B-B14F-4D97-AF65-F5344CB8AC3E}">
        <p14:creationId xmlns:p14="http://schemas.microsoft.com/office/powerpoint/2010/main" val="259214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63963-02E7-D389-FD00-BF2E6570DB3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122E8A0-05B7-FE9F-571A-28B5633AB18F}"/>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B719D1CD-08E7-65D4-514D-C78D05ED9BDE}"/>
              </a:ext>
            </a:extLst>
          </p:cNvPr>
          <p:cNvSpPr>
            <a:spLocks noGrp="1"/>
          </p:cNvSpPr>
          <p:nvPr>
            <p:ph type="body" sz="quarter" idx="10"/>
          </p:nvPr>
        </p:nvSpPr>
        <p:spPr>
          <a:noFill/>
        </p:spPr>
        <p:txBody>
          <a:bodyPr/>
          <a:lstStyle/>
          <a:p>
            <a:r>
              <a:rPr lang="en-US" b="1" dirty="0"/>
              <a:t>Purdue Extension – The Education Store</a:t>
            </a:r>
          </a:p>
          <a:p>
            <a:r>
              <a:rPr lang="en-US" dirty="0"/>
              <a:t>https://edustore.purdue.edu</a:t>
            </a:r>
          </a:p>
          <a:p>
            <a:r>
              <a:rPr lang="en-US" dirty="0"/>
              <a:t>edustore@purdue.edu</a:t>
            </a:r>
          </a:p>
          <a:p>
            <a:endParaRPr lang="en-US" b="1" dirty="0"/>
          </a:p>
          <a:p>
            <a:r>
              <a:rPr lang="en-US" b="1" dirty="0"/>
              <a:t>Erin Watson </a:t>
            </a:r>
            <a:r>
              <a:rPr lang="en-US" dirty="0"/>
              <a:t>– Manager, The Education Store, Purdue University</a:t>
            </a:r>
          </a:p>
          <a:p>
            <a:r>
              <a:rPr lang="en-US" dirty="0"/>
              <a:t>watso214@purdue.edu</a:t>
            </a:r>
          </a:p>
          <a:p>
            <a:endParaRPr lang="en-US" dirty="0"/>
          </a:p>
          <a:p>
            <a:r>
              <a:rPr lang="en-US" b="1" dirty="0"/>
              <a:t>Eric Imboden </a:t>
            </a:r>
            <a:r>
              <a:rPr lang="en-US" dirty="0"/>
              <a:t>– Extension IT Specialist, Purdue University</a:t>
            </a:r>
          </a:p>
          <a:p>
            <a:r>
              <a:rPr lang="en-US" dirty="0"/>
              <a:t>eimboden@purdue.edu</a:t>
            </a:r>
          </a:p>
        </p:txBody>
      </p:sp>
      <p:sp>
        <p:nvSpPr>
          <p:cNvPr id="5" name="Title 4">
            <a:extLst>
              <a:ext uri="{FF2B5EF4-FFF2-40B4-BE49-F238E27FC236}">
                <a16:creationId xmlns:a16="http://schemas.microsoft.com/office/drawing/2014/main" id="{DACF2A0C-B236-9EA9-A192-F4BEDBE01BFD}"/>
              </a:ext>
            </a:extLst>
          </p:cNvPr>
          <p:cNvSpPr>
            <a:spLocks noGrp="1"/>
          </p:cNvSpPr>
          <p:nvPr>
            <p:ph type="title"/>
          </p:nvPr>
        </p:nvSpPr>
        <p:spPr/>
        <p:txBody>
          <a:bodyPr>
            <a:normAutofit fontScale="90000"/>
          </a:bodyPr>
          <a:lstStyle/>
          <a:p>
            <a:r>
              <a:rPr lang="en-US" dirty="0"/>
              <a:t>Introductions</a:t>
            </a:r>
          </a:p>
        </p:txBody>
      </p:sp>
      <p:pic>
        <p:nvPicPr>
          <p:cNvPr id="2" name="Picture 1">
            <a:extLst>
              <a:ext uri="{FF2B5EF4-FFF2-40B4-BE49-F238E27FC236}">
                <a16:creationId xmlns:a16="http://schemas.microsoft.com/office/drawing/2014/main" id="{169D417E-835D-091D-E01A-1B875DE6E62E}"/>
              </a:ext>
            </a:extLst>
          </p:cNvPr>
          <p:cNvPicPr>
            <a:picLocks noChangeAspect="1"/>
          </p:cNvPicPr>
          <p:nvPr/>
        </p:nvPicPr>
        <p:blipFill>
          <a:blip r:embed="rId2"/>
          <a:srcRect/>
          <a:stretch/>
        </p:blipFill>
        <p:spPr>
          <a:xfrm>
            <a:off x="7169149" y="1389427"/>
            <a:ext cx="4762500" cy="4762500"/>
          </a:xfrm>
          <a:prstGeom prst="rect">
            <a:avLst/>
          </a:prstGeom>
        </p:spPr>
      </p:pic>
    </p:spTree>
    <p:extLst>
      <p:ext uri="{BB962C8B-B14F-4D97-AF65-F5344CB8AC3E}">
        <p14:creationId xmlns:p14="http://schemas.microsoft.com/office/powerpoint/2010/main" val="185643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2528AF-A566-FF6C-F385-B91C84D71C7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3B900D-1ED3-9655-ABF8-7B522E5DA192}"/>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EA6DCB24-6DEF-F183-49BB-3BC049FE9635}"/>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7168B1C0-A69C-3CEE-BD02-98B4F0D5ACCE}"/>
              </a:ext>
            </a:extLst>
          </p:cNvPr>
          <p:cNvSpPr>
            <a:spLocks noGrp="1"/>
          </p:cNvSpPr>
          <p:nvPr>
            <p:ph type="sldNum" sz="quarter" idx="12"/>
          </p:nvPr>
        </p:nvSpPr>
        <p:spPr/>
        <p:txBody>
          <a:bodyPr/>
          <a:lstStyle/>
          <a:p>
            <a:fld id="{3086EA1D-707D-B54C-8FFB-433BD1A27D0B}" type="slidenum">
              <a:rPr lang="en-US" smtClean="0"/>
              <a:pPr/>
              <a:t>40</a:t>
            </a:fld>
            <a:endParaRPr lang="en-US" dirty="0"/>
          </a:p>
        </p:txBody>
      </p:sp>
      <p:pic>
        <p:nvPicPr>
          <p:cNvPr id="10" name="Picture 9">
            <a:extLst>
              <a:ext uri="{FF2B5EF4-FFF2-40B4-BE49-F238E27FC236}">
                <a16:creationId xmlns:a16="http://schemas.microsoft.com/office/drawing/2014/main" id="{DC1BCCEB-1E6C-2724-ADC7-CBC40DCA39D6}"/>
              </a:ext>
            </a:extLst>
          </p:cNvPr>
          <p:cNvPicPr>
            <a:picLocks noChangeAspect="1"/>
          </p:cNvPicPr>
          <p:nvPr/>
        </p:nvPicPr>
        <p:blipFill>
          <a:blip r:embed="rId2"/>
          <a:srcRect/>
          <a:stretch/>
        </p:blipFill>
        <p:spPr>
          <a:xfrm>
            <a:off x="4134682" y="1356528"/>
            <a:ext cx="6970634" cy="4655144"/>
          </a:xfrm>
          <a:prstGeom prst="rect">
            <a:avLst/>
          </a:prstGeom>
        </p:spPr>
      </p:pic>
      <p:sp>
        <p:nvSpPr>
          <p:cNvPr id="3" name="Text Placeholder 7">
            <a:extLst>
              <a:ext uri="{FF2B5EF4-FFF2-40B4-BE49-F238E27FC236}">
                <a16:creationId xmlns:a16="http://schemas.microsoft.com/office/drawing/2014/main" id="{98DEE2D5-9D4D-8CD2-426E-232AEAFA10A8}"/>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Back-end</a:t>
            </a:r>
          </a:p>
          <a:p>
            <a:endParaRPr lang="en-US" b="1" dirty="0"/>
          </a:p>
          <a:p>
            <a:pPr marL="285750" indent="-285750">
              <a:buFont typeface="Arial" panose="020B0604020202020204" pitchFamily="34" charset="0"/>
              <a:buChar char="•"/>
            </a:pPr>
            <a:r>
              <a:rPr lang="en-US" dirty="0"/>
              <a:t>Similarly, Product Management screen allows quick view of all products…</a:t>
            </a:r>
          </a:p>
          <a:p>
            <a:pPr marL="285750" indent="-285750">
              <a:buFont typeface="Arial" panose="020B0604020202020204" pitchFamily="34" charset="0"/>
              <a:buChar char="•"/>
            </a:pPr>
            <a:r>
              <a:rPr lang="en-US" dirty="0"/>
              <a:t>…or drill down to edit a single product’s details</a:t>
            </a:r>
          </a:p>
          <a:p>
            <a:pPr marL="285750" indent="-285750">
              <a:buFont typeface="Arial" panose="020B0604020202020204" pitchFamily="34" charset="0"/>
              <a:buChar char="•"/>
            </a:pPr>
            <a:r>
              <a:rPr lang="en-US" dirty="0"/>
              <a:t>…including content that appears on the product page, product images, SEO data, custom OG tags, etc.</a:t>
            </a:r>
          </a:p>
        </p:txBody>
      </p:sp>
    </p:spTree>
    <p:extLst>
      <p:ext uri="{BB962C8B-B14F-4D97-AF65-F5344CB8AC3E}">
        <p14:creationId xmlns:p14="http://schemas.microsoft.com/office/powerpoint/2010/main" val="27775481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1C32A-B1DE-CE9D-A2B8-FDFC2F3133D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539313D-0AE2-F8FE-CBA5-DA31D6E16BA9}"/>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15242D65-9EDA-31D9-D720-C281F7FA8D28}"/>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2A25910A-8E24-F721-2866-402B5C553F5D}"/>
              </a:ext>
            </a:extLst>
          </p:cNvPr>
          <p:cNvSpPr>
            <a:spLocks noGrp="1"/>
          </p:cNvSpPr>
          <p:nvPr>
            <p:ph type="sldNum" sz="quarter" idx="12"/>
          </p:nvPr>
        </p:nvSpPr>
        <p:spPr/>
        <p:txBody>
          <a:bodyPr/>
          <a:lstStyle/>
          <a:p>
            <a:fld id="{3086EA1D-707D-B54C-8FFB-433BD1A27D0B}" type="slidenum">
              <a:rPr lang="en-US" smtClean="0"/>
              <a:pPr/>
              <a:t>41</a:t>
            </a:fld>
            <a:endParaRPr lang="en-US" dirty="0"/>
          </a:p>
        </p:txBody>
      </p:sp>
      <p:pic>
        <p:nvPicPr>
          <p:cNvPr id="10" name="Picture 9">
            <a:extLst>
              <a:ext uri="{FF2B5EF4-FFF2-40B4-BE49-F238E27FC236}">
                <a16:creationId xmlns:a16="http://schemas.microsoft.com/office/drawing/2014/main" id="{266EB65D-F4E2-7E25-4464-3F9146849FD2}"/>
              </a:ext>
            </a:extLst>
          </p:cNvPr>
          <p:cNvPicPr>
            <a:picLocks noChangeAspect="1"/>
          </p:cNvPicPr>
          <p:nvPr/>
        </p:nvPicPr>
        <p:blipFill>
          <a:blip r:embed="rId2"/>
          <a:srcRect/>
          <a:stretch/>
        </p:blipFill>
        <p:spPr>
          <a:xfrm>
            <a:off x="3939375" y="1356528"/>
            <a:ext cx="7361248" cy="4655144"/>
          </a:xfrm>
          <a:prstGeom prst="rect">
            <a:avLst/>
          </a:prstGeom>
        </p:spPr>
      </p:pic>
      <p:sp>
        <p:nvSpPr>
          <p:cNvPr id="3" name="Text Placeholder 7">
            <a:extLst>
              <a:ext uri="{FF2B5EF4-FFF2-40B4-BE49-F238E27FC236}">
                <a16:creationId xmlns:a16="http://schemas.microsoft.com/office/drawing/2014/main" id="{33D268F6-2349-BBC5-B23C-E96EE60A80AD}"/>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Back-end</a:t>
            </a:r>
          </a:p>
          <a:p>
            <a:endParaRPr lang="en-US" b="1" dirty="0"/>
          </a:p>
          <a:p>
            <a:pPr marL="285750" indent="-285750">
              <a:buFont typeface="Arial" panose="020B0604020202020204" pitchFamily="34" charset="0"/>
              <a:buChar char="•"/>
            </a:pPr>
            <a:r>
              <a:rPr lang="en-US" dirty="0"/>
              <a:t>Modern, WYSIWYG editor allows staff to manage site content</a:t>
            </a:r>
          </a:p>
          <a:p>
            <a:pPr marL="285750" indent="-285750">
              <a:buFont typeface="Arial" panose="020B0604020202020204" pitchFamily="34" charset="0"/>
              <a:buChar char="•"/>
            </a:pPr>
            <a:r>
              <a:rPr lang="en-US" dirty="0"/>
              <a:t>Custom blocks and widgets can provide dynamic content</a:t>
            </a:r>
          </a:p>
        </p:txBody>
      </p:sp>
    </p:spTree>
    <p:extLst>
      <p:ext uri="{BB962C8B-B14F-4D97-AF65-F5344CB8AC3E}">
        <p14:creationId xmlns:p14="http://schemas.microsoft.com/office/powerpoint/2010/main" val="3274655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93787-DE78-298D-8B50-AED1DB44713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E8CE96-20FC-BCF4-A687-6D54CDB67B1C}"/>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38E18EBE-2BAE-79B0-3780-4677084A7B38}"/>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EF4355FB-4ACF-9419-2F55-9A45BA7BEA37}"/>
              </a:ext>
            </a:extLst>
          </p:cNvPr>
          <p:cNvSpPr>
            <a:spLocks noGrp="1"/>
          </p:cNvSpPr>
          <p:nvPr>
            <p:ph type="sldNum" sz="quarter" idx="12"/>
          </p:nvPr>
        </p:nvSpPr>
        <p:spPr/>
        <p:txBody>
          <a:bodyPr/>
          <a:lstStyle/>
          <a:p>
            <a:fld id="{3086EA1D-707D-B54C-8FFB-433BD1A27D0B}" type="slidenum">
              <a:rPr lang="en-US" smtClean="0"/>
              <a:pPr/>
              <a:t>42</a:t>
            </a:fld>
            <a:endParaRPr lang="en-US" dirty="0"/>
          </a:p>
        </p:txBody>
      </p:sp>
      <p:pic>
        <p:nvPicPr>
          <p:cNvPr id="10" name="Picture 9">
            <a:extLst>
              <a:ext uri="{FF2B5EF4-FFF2-40B4-BE49-F238E27FC236}">
                <a16:creationId xmlns:a16="http://schemas.microsoft.com/office/drawing/2014/main" id="{4ABE5D81-561D-8909-EBEC-033DD2212768}"/>
              </a:ext>
            </a:extLst>
          </p:cNvPr>
          <p:cNvPicPr>
            <a:picLocks noChangeAspect="1"/>
          </p:cNvPicPr>
          <p:nvPr/>
        </p:nvPicPr>
        <p:blipFill>
          <a:blip r:embed="rId2"/>
          <a:srcRect/>
          <a:stretch/>
        </p:blipFill>
        <p:spPr>
          <a:xfrm>
            <a:off x="3939375" y="1356528"/>
            <a:ext cx="7361248" cy="4655143"/>
          </a:xfrm>
          <a:prstGeom prst="rect">
            <a:avLst/>
          </a:prstGeom>
        </p:spPr>
      </p:pic>
      <p:sp>
        <p:nvSpPr>
          <p:cNvPr id="3" name="Text Placeholder 7">
            <a:extLst>
              <a:ext uri="{FF2B5EF4-FFF2-40B4-BE49-F238E27FC236}">
                <a16:creationId xmlns:a16="http://schemas.microsoft.com/office/drawing/2014/main" id="{5C283B41-E847-E315-C3A6-7D1BF1988164}"/>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Back-end</a:t>
            </a:r>
          </a:p>
          <a:p>
            <a:endParaRPr lang="en-US" b="1" dirty="0"/>
          </a:p>
          <a:p>
            <a:pPr marL="285750" indent="-285750">
              <a:buFont typeface="Arial" panose="020B0604020202020204" pitchFamily="34" charset="0"/>
              <a:buChar char="•"/>
            </a:pPr>
            <a:r>
              <a:rPr lang="en-US" dirty="0"/>
              <a:t>Large selection of reports is available out of the box…</a:t>
            </a:r>
          </a:p>
          <a:p>
            <a:pPr marL="285750" indent="-285750">
              <a:buFont typeface="Arial" panose="020B0604020202020204" pitchFamily="34" charset="0"/>
              <a:buChar char="•"/>
            </a:pPr>
            <a:r>
              <a:rPr lang="en-US" dirty="0"/>
              <a:t>…although our experience showed many of these to be oddly lacking in features, non-customizable, and incomplete</a:t>
            </a:r>
          </a:p>
        </p:txBody>
      </p:sp>
    </p:spTree>
    <p:extLst>
      <p:ext uri="{BB962C8B-B14F-4D97-AF65-F5344CB8AC3E}">
        <p14:creationId xmlns:p14="http://schemas.microsoft.com/office/powerpoint/2010/main" val="1527596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869EA-AFA7-3A26-7F3C-E939C3AC597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A900841-16C5-2CEC-DC13-A90AB7DD3F61}"/>
              </a:ext>
            </a:extLst>
          </p:cNvPr>
          <p:cNvSpPr>
            <a:spLocks noGrp="1"/>
          </p:cNvSpPr>
          <p:nvPr>
            <p:ph type="body" sz="quarter" idx="11"/>
          </p:nvPr>
        </p:nvSpPr>
        <p:spPr/>
        <p:txBody>
          <a:bodyPr/>
          <a:lstStyle/>
          <a:p>
            <a:r>
              <a:rPr lang="en-US" dirty="0"/>
              <a:t>How it’s going…</a:t>
            </a:r>
          </a:p>
        </p:txBody>
      </p:sp>
      <p:sp>
        <p:nvSpPr>
          <p:cNvPr id="4" name="Title 3">
            <a:extLst>
              <a:ext uri="{FF2B5EF4-FFF2-40B4-BE49-F238E27FC236}">
                <a16:creationId xmlns:a16="http://schemas.microsoft.com/office/drawing/2014/main" id="{9D125530-DC08-A804-0768-5A59F264AEC0}"/>
              </a:ext>
            </a:extLst>
          </p:cNvPr>
          <p:cNvSpPr>
            <a:spLocks noGrp="1"/>
          </p:cNvSpPr>
          <p:nvPr>
            <p:ph type="title"/>
          </p:nvPr>
        </p:nvSpPr>
        <p:spPr/>
        <p:txBody>
          <a:bodyPr>
            <a:normAutofit fontScale="90000"/>
          </a:bodyPr>
          <a:lstStyle/>
          <a:p>
            <a:r>
              <a:rPr lang="en-US" dirty="0"/>
              <a:t>Current Day (2025-?)</a:t>
            </a:r>
          </a:p>
        </p:txBody>
      </p:sp>
      <p:sp>
        <p:nvSpPr>
          <p:cNvPr id="5" name="Slide Number Placeholder 4">
            <a:extLst>
              <a:ext uri="{FF2B5EF4-FFF2-40B4-BE49-F238E27FC236}">
                <a16:creationId xmlns:a16="http://schemas.microsoft.com/office/drawing/2014/main" id="{6A8B40F3-5732-B24F-1B40-8C8D18F23E9E}"/>
              </a:ext>
            </a:extLst>
          </p:cNvPr>
          <p:cNvSpPr>
            <a:spLocks noGrp="1"/>
          </p:cNvSpPr>
          <p:nvPr>
            <p:ph type="sldNum" sz="quarter" idx="12"/>
          </p:nvPr>
        </p:nvSpPr>
        <p:spPr/>
        <p:txBody>
          <a:bodyPr/>
          <a:lstStyle/>
          <a:p>
            <a:fld id="{3086EA1D-707D-B54C-8FFB-433BD1A27D0B}" type="slidenum">
              <a:rPr lang="en-US" smtClean="0"/>
              <a:pPr/>
              <a:t>43</a:t>
            </a:fld>
            <a:endParaRPr lang="en-US" dirty="0"/>
          </a:p>
        </p:txBody>
      </p:sp>
      <p:pic>
        <p:nvPicPr>
          <p:cNvPr id="10" name="Picture 9">
            <a:extLst>
              <a:ext uri="{FF2B5EF4-FFF2-40B4-BE49-F238E27FC236}">
                <a16:creationId xmlns:a16="http://schemas.microsoft.com/office/drawing/2014/main" id="{D9B43A65-7F6F-50B7-E793-2871099E9AAC}"/>
              </a:ext>
            </a:extLst>
          </p:cNvPr>
          <p:cNvPicPr>
            <a:picLocks noChangeAspect="1"/>
          </p:cNvPicPr>
          <p:nvPr/>
        </p:nvPicPr>
        <p:blipFill>
          <a:blip r:embed="rId2"/>
          <a:srcRect/>
          <a:stretch/>
        </p:blipFill>
        <p:spPr>
          <a:xfrm>
            <a:off x="3939376" y="1356528"/>
            <a:ext cx="7361246" cy="4655143"/>
          </a:xfrm>
          <a:prstGeom prst="rect">
            <a:avLst/>
          </a:prstGeom>
        </p:spPr>
      </p:pic>
      <p:sp>
        <p:nvSpPr>
          <p:cNvPr id="3" name="Text Placeholder 7">
            <a:extLst>
              <a:ext uri="{FF2B5EF4-FFF2-40B4-BE49-F238E27FC236}">
                <a16:creationId xmlns:a16="http://schemas.microsoft.com/office/drawing/2014/main" id="{D18CE5A1-3469-5746-6518-DE73CF316F64}"/>
              </a:ext>
            </a:extLst>
          </p:cNvPr>
          <p:cNvSpPr>
            <a:spLocks noGrp="1"/>
          </p:cNvSpPr>
          <p:nvPr>
            <p:ph type="body" sz="quarter" idx="10"/>
          </p:nvPr>
        </p:nvSpPr>
        <p:spPr>
          <a:xfrm>
            <a:off x="457199" y="1543324"/>
            <a:ext cx="2964095" cy="4454706"/>
          </a:xfrm>
        </p:spPr>
        <p:txBody>
          <a:bodyPr/>
          <a:lstStyle/>
          <a:p>
            <a:r>
              <a:rPr lang="en-US" b="1" dirty="0"/>
              <a:t>The new Education Store</a:t>
            </a:r>
          </a:p>
          <a:p>
            <a:r>
              <a:rPr lang="en-US" sz="1600" b="1" dirty="0"/>
              <a:t>Back-end</a:t>
            </a:r>
          </a:p>
          <a:p>
            <a:endParaRPr lang="en-US" b="1" dirty="0"/>
          </a:p>
          <a:p>
            <a:pPr marL="285750" indent="-285750">
              <a:buFont typeface="Arial" panose="020B0604020202020204" pitchFamily="34" charset="0"/>
              <a:buChar char="•"/>
            </a:pPr>
            <a:r>
              <a:rPr lang="en-US" dirty="0"/>
              <a:t>Large selection of reports available out of the box…</a:t>
            </a:r>
          </a:p>
          <a:p>
            <a:pPr marL="285750" indent="-285750">
              <a:buFont typeface="Arial" panose="020B0604020202020204" pitchFamily="34" charset="0"/>
              <a:buChar char="•"/>
            </a:pPr>
            <a:r>
              <a:rPr lang="en-US" dirty="0"/>
              <a:t>…although our experience showed many of these to be oddly lacking in features, non-customizable, and incomplete</a:t>
            </a:r>
          </a:p>
          <a:p>
            <a:pPr marL="285750" indent="-285750">
              <a:buFont typeface="Arial" panose="020B0604020202020204" pitchFamily="34" charset="0"/>
              <a:buChar char="•"/>
            </a:pPr>
            <a:r>
              <a:rPr lang="en-US" dirty="0"/>
              <a:t>However, a Custom Report Builder extension seems to work well so far</a:t>
            </a:r>
          </a:p>
        </p:txBody>
      </p:sp>
    </p:spTree>
    <p:extLst>
      <p:ext uri="{BB962C8B-B14F-4D97-AF65-F5344CB8AC3E}">
        <p14:creationId xmlns:p14="http://schemas.microsoft.com/office/powerpoint/2010/main" val="1912666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356F75-55A5-6F74-215E-DFF7B895E2F4}"/>
              </a:ext>
            </a:extLst>
          </p:cNvPr>
          <p:cNvSpPr>
            <a:spLocks noGrp="1"/>
          </p:cNvSpPr>
          <p:nvPr>
            <p:ph type="body" sz="quarter" idx="11"/>
          </p:nvPr>
        </p:nvSpPr>
        <p:spPr/>
        <p:txBody>
          <a:bodyPr/>
          <a:lstStyle/>
          <a:p>
            <a:r>
              <a:rPr lang="en-US" dirty="0"/>
              <a:t>What’s next…</a:t>
            </a:r>
          </a:p>
        </p:txBody>
      </p:sp>
      <p:sp>
        <p:nvSpPr>
          <p:cNvPr id="3" name="Text Placeholder 2">
            <a:extLst>
              <a:ext uri="{FF2B5EF4-FFF2-40B4-BE49-F238E27FC236}">
                <a16:creationId xmlns:a16="http://schemas.microsoft.com/office/drawing/2014/main" id="{26B73AE5-7FB8-0A07-7A9E-A1FC282543FE}"/>
              </a:ext>
            </a:extLst>
          </p:cNvPr>
          <p:cNvSpPr>
            <a:spLocks noGrp="1"/>
          </p:cNvSpPr>
          <p:nvPr>
            <p:ph type="body" sz="quarter" idx="10"/>
          </p:nvPr>
        </p:nvSpPr>
        <p:spPr/>
        <p:txBody>
          <a:bodyPr/>
          <a:lstStyle/>
          <a:p>
            <a:r>
              <a:rPr lang="en-US" b="1" dirty="0"/>
              <a:t>The project continues</a:t>
            </a:r>
          </a:p>
          <a:p>
            <a:pPr marL="285750" indent="-285750">
              <a:buFont typeface="Arial" panose="020B0604020202020204" pitchFamily="34" charset="0"/>
              <a:buChar char="•"/>
            </a:pPr>
            <a:r>
              <a:rPr lang="en-US" dirty="0"/>
              <a:t>Site design, user interface improvements</a:t>
            </a:r>
          </a:p>
          <a:p>
            <a:pPr marL="285750" indent="-285750">
              <a:buFont typeface="Arial" panose="020B0604020202020204" pitchFamily="34" charset="0"/>
              <a:buChar char="•"/>
            </a:pPr>
            <a:r>
              <a:rPr lang="en-US" dirty="0"/>
              <a:t>Reports, reports, reports!</a:t>
            </a:r>
          </a:p>
          <a:p>
            <a:pPr marL="742950" lvl="1" indent="-285750">
              <a:buFont typeface="Arial" panose="020B0604020202020204" pitchFamily="34" charset="0"/>
              <a:buChar char="•"/>
            </a:pPr>
            <a:r>
              <a:rPr lang="en-US" dirty="0"/>
              <a:t>Analytics</a:t>
            </a:r>
          </a:p>
          <a:p>
            <a:pPr marL="742950" lvl="1" indent="-285750">
              <a:buFont typeface="Arial" panose="020B0604020202020204" pitchFamily="34" charset="0"/>
              <a:buChar char="•"/>
            </a:pPr>
            <a:r>
              <a:rPr lang="en-US" dirty="0"/>
              <a:t>PDF download reports</a:t>
            </a:r>
          </a:p>
          <a:p>
            <a:pPr marL="285750" indent="-285750">
              <a:buFont typeface="Arial" panose="020B0604020202020204" pitchFamily="34" charset="0"/>
              <a:buChar char="•"/>
            </a:pPr>
            <a:r>
              <a:rPr lang="en-US" dirty="0"/>
              <a:t>Utilize built-in marketing features like RSS feeds or newsletters for customer engagement, product announcements, etc.</a:t>
            </a:r>
          </a:p>
          <a:p>
            <a:pPr marL="285750" indent="-285750">
              <a:buFont typeface="Arial" panose="020B0604020202020204" pitchFamily="34" charset="0"/>
              <a:buChar char="•"/>
            </a:pPr>
            <a:r>
              <a:rPr lang="en-US" dirty="0"/>
              <a:t>Incorporate Event Registrations (replace CVENT)?</a:t>
            </a:r>
          </a:p>
          <a:p>
            <a:pPr marL="285750" indent="-285750">
              <a:buFont typeface="Arial" panose="020B0604020202020204" pitchFamily="34" charset="0"/>
              <a:buChar char="•"/>
            </a:pPr>
            <a:r>
              <a:rPr lang="en-US" dirty="0"/>
              <a:t>Integration with SAP??</a:t>
            </a:r>
          </a:p>
          <a:p>
            <a:pPr marL="285750" indent="-285750">
              <a:buFont typeface="Arial" panose="020B0604020202020204" pitchFamily="34" charset="0"/>
              <a:buChar char="•"/>
            </a:pPr>
            <a:r>
              <a:rPr lang="en-US" dirty="0"/>
              <a:t>Offer online store space to other groups on campus???</a:t>
            </a:r>
          </a:p>
        </p:txBody>
      </p:sp>
      <p:sp>
        <p:nvSpPr>
          <p:cNvPr id="4" name="Title 3">
            <a:extLst>
              <a:ext uri="{FF2B5EF4-FFF2-40B4-BE49-F238E27FC236}">
                <a16:creationId xmlns:a16="http://schemas.microsoft.com/office/drawing/2014/main" id="{73880ED9-A45D-F622-7F5C-58F5E78730E0}"/>
              </a:ext>
            </a:extLst>
          </p:cNvPr>
          <p:cNvSpPr>
            <a:spLocks noGrp="1"/>
          </p:cNvSpPr>
          <p:nvPr>
            <p:ph type="title"/>
          </p:nvPr>
        </p:nvSpPr>
        <p:spPr/>
        <p:txBody>
          <a:bodyPr>
            <a:normAutofit fontScale="90000"/>
          </a:bodyPr>
          <a:lstStyle/>
          <a:p>
            <a:r>
              <a:rPr lang="en-US" dirty="0"/>
              <a:t>Future</a:t>
            </a:r>
          </a:p>
        </p:txBody>
      </p:sp>
      <p:sp>
        <p:nvSpPr>
          <p:cNvPr id="5" name="Slide Number Placeholder 4">
            <a:extLst>
              <a:ext uri="{FF2B5EF4-FFF2-40B4-BE49-F238E27FC236}">
                <a16:creationId xmlns:a16="http://schemas.microsoft.com/office/drawing/2014/main" id="{55EA8738-8342-D6B3-42F5-FAE4A66B80FA}"/>
              </a:ext>
            </a:extLst>
          </p:cNvPr>
          <p:cNvSpPr>
            <a:spLocks noGrp="1"/>
          </p:cNvSpPr>
          <p:nvPr>
            <p:ph type="sldNum" sz="quarter" idx="12"/>
          </p:nvPr>
        </p:nvSpPr>
        <p:spPr/>
        <p:txBody>
          <a:bodyPr/>
          <a:lstStyle/>
          <a:p>
            <a:fld id="{3086EA1D-707D-B54C-8FFB-433BD1A27D0B}" type="slidenum">
              <a:rPr lang="en-US" smtClean="0"/>
              <a:pPr/>
              <a:t>44</a:t>
            </a:fld>
            <a:endParaRPr lang="en-US" dirty="0"/>
          </a:p>
        </p:txBody>
      </p:sp>
    </p:spTree>
    <p:extLst>
      <p:ext uri="{BB962C8B-B14F-4D97-AF65-F5344CB8AC3E}">
        <p14:creationId xmlns:p14="http://schemas.microsoft.com/office/powerpoint/2010/main" val="2188449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BCB980-5D44-0423-081A-5EC42621DD82}"/>
              </a:ext>
            </a:extLst>
          </p:cNvPr>
          <p:cNvSpPr>
            <a:spLocks noGrp="1"/>
          </p:cNvSpPr>
          <p:nvPr>
            <p:ph type="body" sz="quarter" idx="11"/>
          </p:nvPr>
        </p:nvSpPr>
        <p:spPr/>
        <p:txBody>
          <a:bodyPr/>
          <a:lstStyle/>
          <a:p>
            <a:r>
              <a:rPr lang="en-US" dirty="0"/>
              <a:t>What worked well, and what would we do differently…</a:t>
            </a:r>
          </a:p>
        </p:txBody>
      </p:sp>
      <p:sp>
        <p:nvSpPr>
          <p:cNvPr id="3" name="Text Placeholder 2">
            <a:extLst>
              <a:ext uri="{FF2B5EF4-FFF2-40B4-BE49-F238E27FC236}">
                <a16:creationId xmlns:a16="http://schemas.microsoft.com/office/drawing/2014/main" id="{2AE9FBCD-C4BA-3AC5-536E-CBBD5E69EAFF}"/>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Extremely important to work with an experienced e-commerce consulting/integration partner</a:t>
            </a:r>
          </a:p>
          <a:p>
            <a:pPr marL="285750" indent="-285750">
              <a:buFont typeface="Arial" panose="020B0604020202020204" pitchFamily="34" charset="0"/>
              <a:buChar char="•"/>
            </a:pPr>
            <a:r>
              <a:rPr lang="en-US" dirty="0"/>
              <a:t>Extensions are necessary for additional functionality, but be careful…need to strike a balance between features and stability. The more extensions you install, the more they can cause issues with core Magento and with each other, and the more testing is required at each upgrade/update</a:t>
            </a:r>
          </a:p>
          <a:p>
            <a:pPr marL="285750" indent="-285750">
              <a:buFont typeface="Arial" panose="020B0604020202020204" pitchFamily="34" charset="0"/>
              <a:buChar char="•"/>
            </a:pPr>
            <a:r>
              <a:rPr lang="en-US" dirty="0"/>
              <a:t>Reporting…probably should have paid more attention before launch…should have looked into options earlier (Custom Reporting extension is pretty much a necessity)</a:t>
            </a:r>
          </a:p>
          <a:p>
            <a:endParaRPr lang="en-US" dirty="0"/>
          </a:p>
        </p:txBody>
      </p:sp>
      <p:sp>
        <p:nvSpPr>
          <p:cNvPr id="4" name="Title 3">
            <a:extLst>
              <a:ext uri="{FF2B5EF4-FFF2-40B4-BE49-F238E27FC236}">
                <a16:creationId xmlns:a16="http://schemas.microsoft.com/office/drawing/2014/main" id="{B443DE40-F89E-BA92-74FF-CA0531FC3E5C}"/>
              </a:ext>
            </a:extLst>
          </p:cNvPr>
          <p:cNvSpPr>
            <a:spLocks noGrp="1"/>
          </p:cNvSpPr>
          <p:nvPr>
            <p:ph type="title"/>
          </p:nvPr>
        </p:nvSpPr>
        <p:spPr/>
        <p:txBody>
          <a:bodyPr>
            <a:normAutofit fontScale="90000"/>
          </a:bodyPr>
          <a:lstStyle/>
          <a:p>
            <a:r>
              <a:rPr lang="en-US" dirty="0"/>
              <a:t>Lessons Learned</a:t>
            </a:r>
          </a:p>
        </p:txBody>
      </p:sp>
      <p:sp>
        <p:nvSpPr>
          <p:cNvPr id="5" name="Slide Number Placeholder 4">
            <a:extLst>
              <a:ext uri="{FF2B5EF4-FFF2-40B4-BE49-F238E27FC236}">
                <a16:creationId xmlns:a16="http://schemas.microsoft.com/office/drawing/2014/main" id="{530AF118-F47D-BC25-9A3F-79DB4FA9C9B1}"/>
              </a:ext>
            </a:extLst>
          </p:cNvPr>
          <p:cNvSpPr>
            <a:spLocks noGrp="1"/>
          </p:cNvSpPr>
          <p:nvPr>
            <p:ph type="sldNum" sz="quarter" idx="12"/>
          </p:nvPr>
        </p:nvSpPr>
        <p:spPr/>
        <p:txBody>
          <a:bodyPr/>
          <a:lstStyle/>
          <a:p>
            <a:fld id="{3086EA1D-707D-B54C-8FFB-433BD1A27D0B}" type="slidenum">
              <a:rPr lang="en-US" smtClean="0"/>
              <a:pPr/>
              <a:t>45</a:t>
            </a:fld>
            <a:endParaRPr lang="en-US" dirty="0"/>
          </a:p>
        </p:txBody>
      </p:sp>
    </p:spTree>
    <p:extLst>
      <p:ext uri="{BB962C8B-B14F-4D97-AF65-F5344CB8AC3E}">
        <p14:creationId xmlns:p14="http://schemas.microsoft.com/office/powerpoint/2010/main" val="3224963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A0B0C3-18E3-8C04-8F7D-68245AA76779}"/>
              </a:ext>
            </a:extLst>
          </p:cNvPr>
          <p:cNvSpPr>
            <a:spLocks noGrp="1"/>
          </p:cNvSpPr>
          <p:nvPr>
            <p:ph type="body" sz="quarter" idx="11"/>
          </p:nvPr>
        </p:nvSpPr>
        <p:spPr/>
        <p:txBody>
          <a:bodyPr/>
          <a:lstStyle/>
          <a:p>
            <a:r>
              <a:rPr lang="en-US" dirty="0"/>
              <a:t>What else can we tell you…</a:t>
            </a:r>
          </a:p>
        </p:txBody>
      </p:sp>
      <p:sp>
        <p:nvSpPr>
          <p:cNvPr id="3" name="Text Placeholder 2">
            <a:extLst>
              <a:ext uri="{FF2B5EF4-FFF2-40B4-BE49-F238E27FC236}">
                <a16:creationId xmlns:a16="http://schemas.microsoft.com/office/drawing/2014/main" id="{98F642D0-C1D7-2DF9-8BB0-6E9FC8625FD8}"/>
              </a:ext>
            </a:extLst>
          </p:cNvPr>
          <p:cNvSpPr>
            <a:spLocks noGrp="1"/>
          </p:cNvSpPr>
          <p:nvPr>
            <p:ph type="body" sz="quarter" idx="10"/>
          </p:nvPr>
        </p:nvSpPr>
        <p:spPr/>
        <p:txBody>
          <a:bodyPr/>
          <a:lstStyle/>
          <a:p>
            <a:endParaRPr lang="en-US" dirty="0"/>
          </a:p>
        </p:txBody>
      </p:sp>
      <p:sp>
        <p:nvSpPr>
          <p:cNvPr id="4" name="Title 3">
            <a:extLst>
              <a:ext uri="{FF2B5EF4-FFF2-40B4-BE49-F238E27FC236}">
                <a16:creationId xmlns:a16="http://schemas.microsoft.com/office/drawing/2014/main" id="{F9B29E81-6214-5BEF-2A0D-EA607BB98A9C}"/>
              </a:ext>
            </a:extLst>
          </p:cNvPr>
          <p:cNvSpPr>
            <a:spLocks noGrp="1"/>
          </p:cNvSpPr>
          <p:nvPr>
            <p:ph type="title"/>
          </p:nvPr>
        </p:nvSpPr>
        <p:spPr/>
        <p:txBody>
          <a:bodyPr>
            <a:normAutofit fontScale="90000"/>
          </a:bodyPr>
          <a:lstStyle/>
          <a:p>
            <a:r>
              <a:rPr lang="en-US" dirty="0"/>
              <a:t>Questions?</a:t>
            </a:r>
          </a:p>
        </p:txBody>
      </p:sp>
      <p:sp>
        <p:nvSpPr>
          <p:cNvPr id="5" name="Slide Number Placeholder 4">
            <a:extLst>
              <a:ext uri="{FF2B5EF4-FFF2-40B4-BE49-F238E27FC236}">
                <a16:creationId xmlns:a16="http://schemas.microsoft.com/office/drawing/2014/main" id="{DAA03D73-D52C-32B4-350F-99944C37F6D3}"/>
              </a:ext>
            </a:extLst>
          </p:cNvPr>
          <p:cNvSpPr>
            <a:spLocks noGrp="1"/>
          </p:cNvSpPr>
          <p:nvPr>
            <p:ph type="sldNum" sz="quarter" idx="12"/>
          </p:nvPr>
        </p:nvSpPr>
        <p:spPr/>
        <p:txBody>
          <a:bodyPr/>
          <a:lstStyle/>
          <a:p>
            <a:fld id="{3086EA1D-707D-B54C-8FFB-433BD1A27D0B}" type="slidenum">
              <a:rPr lang="en-US" smtClean="0"/>
              <a:pPr/>
              <a:t>46</a:t>
            </a:fld>
            <a:endParaRPr lang="en-US" dirty="0"/>
          </a:p>
        </p:txBody>
      </p:sp>
    </p:spTree>
    <p:extLst>
      <p:ext uri="{BB962C8B-B14F-4D97-AF65-F5344CB8AC3E}">
        <p14:creationId xmlns:p14="http://schemas.microsoft.com/office/powerpoint/2010/main" val="85503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555266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56191F-CBBB-D992-CD5E-05574D32E275}"/>
              </a:ext>
            </a:extLst>
          </p:cNvPr>
          <p:cNvSpPr>
            <a:spLocks noGrp="1"/>
          </p:cNvSpPr>
          <p:nvPr>
            <p:ph type="body" sz="quarter" idx="11"/>
          </p:nvPr>
        </p:nvSpPr>
        <p:spPr/>
        <p:txBody>
          <a:bodyPr/>
          <a:lstStyle/>
          <a:p>
            <a:r>
              <a:rPr lang="en-US" dirty="0"/>
              <a:t>How it started…</a:t>
            </a:r>
          </a:p>
        </p:txBody>
      </p:sp>
      <p:sp>
        <p:nvSpPr>
          <p:cNvPr id="3" name="Text Placeholder 2">
            <a:extLst>
              <a:ext uri="{FF2B5EF4-FFF2-40B4-BE49-F238E27FC236}">
                <a16:creationId xmlns:a16="http://schemas.microsoft.com/office/drawing/2014/main" id="{6BC6D76E-5A35-B8A4-51B2-68BBB50A5595}"/>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Purdue Extension’s Education Store launched sometime in early 2000s (no real records, but oldest files were dated 2003)</a:t>
            </a:r>
          </a:p>
          <a:p>
            <a:pPr marL="285750" indent="-285750">
              <a:buFont typeface="Arial" panose="020B0604020202020204" pitchFamily="34" charset="0"/>
              <a:buChar char="•"/>
            </a:pPr>
            <a:r>
              <a:rPr lang="en-US" dirty="0"/>
              <a:t>Provided an online storefront where people could find free, online resources (reports, guides, factsheets, etc.) and paid publications (books, posters, etc.) compiled and made available by Purdue’s Ag departments</a:t>
            </a:r>
          </a:p>
          <a:p>
            <a:pPr marL="285750" indent="-285750">
              <a:buFont typeface="Arial" panose="020B0604020202020204" pitchFamily="34" charset="0"/>
              <a:buChar char="•"/>
            </a:pPr>
            <a:r>
              <a:rPr lang="en-US" dirty="0"/>
              <a:t>Website architecture</a:t>
            </a:r>
          </a:p>
          <a:p>
            <a:pPr marL="742950" lvl="1" indent="-285750">
              <a:buFont typeface="Arial" panose="020B0604020202020204" pitchFamily="34" charset="0"/>
              <a:buChar char="•"/>
            </a:pPr>
            <a:r>
              <a:rPr lang="en-US" dirty="0"/>
              <a:t>ASP front-end running on Windows Server/IIS</a:t>
            </a:r>
          </a:p>
          <a:p>
            <a:pPr marL="742950" lvl="1" indent="-285750">
              <a:buFont typeface="Arial" panose="020B0604020202020204" pitchFamily="34" charset="0"/>
              <a:buChar char="•"/>
            </a:pPr>
            <a:r>
              <a:rPr lang="en-US" dirty="0"/>
              <a:t>FileMaker Pro database as back-end</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4FA79E07-5849-D0DF-F83F-D7DF2A188633}"/>
              </a:ext>
            </a:extLst>
          </p:cNvPr>
          <p:cNvSpPr>
            <a:spLocks noGrp="1"/>
          </p:cNvSpPr>
          <p:nvPr>
            <p:ph type="title"/>
          </p:nvPr>
        </p:nvSpPr>
        <p:spPr/>
        <p:txBody>
          <a:bodyPr>
            <a:normAutofit fontScale="90000"/>
          </a:bodyPr>
          <a:lstStyle/>
          <a:p>
            <a:r>
              <a:rPr lang="en-US" dirty="0"/>
              <a:t>History (2003</a:t>
            </a:r>
            <a:r>
              <a:rPr lang="en-US" sz="3600" dirty="0"/>
              <a:t>ish</a:t>
            </a:r>
            <a:r>
              <a:rPr lang="en-US" dirty="0"/>
              <a:t>-2024)</a:t>
            </a:r>
          </a:p>
        </p:txBody>
      </p:sp>
      <p:sp>
        <p:nvSpPr>
          <p:cNvPr id="5" name="Slide Number Placeholder 4">
            <a:extLst>
              <a:ext uri="{FF2B5EF4-FFF2-40B4-BE49-F238E27FC236}">
                <a16:creationId xmlns:a16="http://schemas.microsoft.com/office/drawing/2014/main" id="{C99DE0DF-FF3E-8DCE-5B66-A4DCA6981279}"/>
              </a:ext>
            </a:extLst>
          </p:cNvPr>
          <p:cNvSpPr>
            <a:spLocks noGrp="1"/>
          </p:cNvSpPr>
          <p:nvPr>
            <p:ph type="sldNum" sz="quarter" idx="12"/>
          </p:nvPr>
        </p:nvSpPr>
        <p:spPr/>
        <p:txBody>
          <a:bodyPr/>
          <a:lstStyle/>
          <a:p>
            <a:fld id="{3086EA1D-707D-B54C-8FFB-433BD1A27D0B}" type="slidenum">
              <a:rPr lang="en-US" smtClean="0"/>
              <a:pPr/>
              <a:t>5</a:t>
            </a:fld>
            <a:endParaRPr lang="en-US" dirty="0"/>
          </a:p>
        </p:txBody>
      </p:sp>
    </p:spTree>
    <p:extLst>
      <p:ext uri="{BB962C8B-B14F-4D97-AF65-F5344CB8AC3E}">
        <p14:creationId xmlns:p14="http://schemas.microsoft.com/office/powerpoint/2010/main" val="269711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EC080-AD90-1647-4787-ED8B72AEF5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FD33E8E-E1E8-9A41-7A0F-8F631B413F54}"/>
              </a:ext>
            </a:extLst>
          </p:cNvPr>
          <p:cNvSpPr>
            <a:spLocks noGrp="1"/>
          </p:cNvSpPr>
          <p:nvPr>
            <p:ph type="body" sz="quarter" idx="11"/>
          </p:nvPr>
        </p:nvSpPr>
        <p:spPr/>
        <p:txBody>
          <a:bodyPr/>
          <a:lstStyle/>
          <a:p>
            <a:r>
              <a:rPr lang="en-US" dirty="0"/>
              <a:t>How it started…</a:t>
            </a:r>
          </a:p>
        </p:txBody>
      </p:sp>
      <p:sp>
        <p:nvSpPr>
          <p:cNvPr id="3" name="Text Placeholder 2">
            <a:extLst>
              <a:ext uri="{FF2B5EF4-FFF2-40B4-BE49-F238E27FC236}">
                <a16:creationId xmlns:a16="http://schemas.microsoft.com/office/drawing/2014/main" id="{E8C8B899-3AC9-0603-D9C9-C68945DB1619}"/>
              </a:ext>
            </a:extLst>
          </p:cNvPr>
          <p:cNvSpPr>
            <a:spLocks noGrp="1"/>
          </p:cNvSpPr>
          <p:nvPr>
            <p:ph type="body" sz="quarter" idx="10"/>
          </p:nvPr>
        </p:nvSpPr>
        <p:spPr/>
        <p:txBody>
          <a:bodyPr/>
          <a:lstStyle/>
          <a:p>
            <a:pPr marL="285750" indent="-285750">
              <a:buFont typeface="Arial" panose="020B0604020202020204" pitchFamily="34" charset="0"/>
              <a:buChar char="•"/>
            </a:pPr>
            <a:r>
              <a:rPr lang="en-US" dirty="0"/>
              <a:t>System Limitations</a:t>
            </a:r>
          </a:p>
          <a:p>
            <a:pPr marL="742950" lvl="1" indent="-285750">
              <a:buFont typeface="Arial" panose="020B0604020202020204" pitchFamily="34" charset="0"/>
              <a:buChar char="•"/>
            </a:pPr>
            <a:r>
              <a:rPr lang="en-US" dirty="0"/>
              <a:t>While the site allowed online credit card sales, other types of transactions like check/money order, invoice, or internal transfer required manual entry</a:t>
            </a:r>
          </a:p>
          <a:p>
            <a:pPr marL="742950" lvl="1" indent="-285750">
              <a:buFont typeface="Arial" panose="020B0604020202020204" pitchFamily="34" charset="0"/>
              <a:buChar char="•"/>
            </a:pPr>
            <a:r>
              <a:rPr lang="en-US" dirty="0"/>
              <a:t>Tiered shipping rates (no real-time shipping quotes, no direct links to shipping providers)</a:t>
            </a:r>
          </a:p>
          <a:p>
            <a:pPr marL="742950" lvl="1" indent="-285750">
              <a:buFont typeface="Arial" panose="020B0604020202020204" pitchFamily="34" charset="0"/>
              <a:buChar char="•"/>
            </a:pPr>
            <a:r>
              <a:rPr lang="en-US" dirty="0"/>
              <a:t>$300 limit on online orders (&gt;$300 required call-in and manual entry by Erin’s team)</a:t>
            </a:r>
          </a:p>
          <a:p>
            <a:pPr marL="742950" lvl="1" indent="-285750">
              <a:buFont typeface="Arial" panose="020B0604020202020204" pitchFamily="34" charset="0"/>
              <a:buChar char="•"/>
            </a:pPr>
            <a:r>
              <a:rPr lang="en-US" dirty="0"/>
              <a:t>Limited/strict search capabilities</a:t>
            </a:r>
          </a:p>
          <a:p>
            <a:pPr marL="742950" lvl="1" indent="-285750">
              <a:buFont typeface="Arial" panose="020B0604020202020204" pitchFamily="34" charset="0"/>
              <a:buChar char="•"/>
            </a:pPr>
            <a:r>
              <a:rPr lang="en-US" dirty="0"/>
              <a:t>No front-end edits by Ed Store staff (required IT assistance – 1 resource)</a:t>
            </a:r>
          </a:p>
          <a:p>
            <a:pPr marL="742950" lvl="1" indent="-285750">
              <a:buFont typeface="Arial" panose="020B0604020202020204" pitchFamily="34" charset="0"/>
              <a:buChar char="•"/>
            </a:pPr>
            <a:r>
              <a:rPr lang="en-US" dirty="0"/>
              <a:t>Back-end inventory, order, and customer management – as well as all reporting – done via FMP</a:t>
            </a:r>
          </a:p>
          <a:p>
            <a:pPr marL="285750" indent="-28575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D54DFEED-F982-A218-A7D2-F69C53CFCDE6}"/>
              </a:ext>
            </a:extLst>
          </p:cNvPr>
          <p:cNvSpPr>
            <a:spLocks noGrp="1"/>
          </p:cNvSpPr>
          <p:nvPr>
            <p:ph type="title"/>
          </p:nvPr>
        </p:nvSpPr>
        <p:spPr/>
        <p:txBody>
          <a:bodyPr>
            <a:normAutofit fontScale="90000"/>
          </a:bodyPr>
          <a:lstStyle/>
          <a:p>
            <a:r>
              <a:rPr lang="en-US" dirty="0"/>
              <a:t>History (2003</a:t>
            </a:r>
            <a:r>
              <a:rPr lang="en-US" sz="3600" dirty="0"/>
              <a:t>ish</a:t>
            </a:r>
            <a:r>
              <a:rPr lang="en-US" dirty="0"/>
              <a:t>-2024)</a:t>
            </a:r>
          </a:p>
        </p:txBody>
      </p:sp>
      <p:sp>
        <p:nvSpPr>
          <p:cNvPr id="5" name="Slide Number Placeholder 4">
            <a:extLst>
              <a:ext uri="{FF2B5EF4-FFF2-40B4-BE49-F238E27FC236}">
                <a16:creationId xmlns:a16="http://schemas.microsoft.com/office/drawing/2014/main" id="{0EDF0DFA-3E3E-32DA-0618-96C55FEE5E9F}"/>
              </a:ext>
            </a:extLst>
          </p:cNvPr>
          <p:cNvSpPr>
            <a:spLocks noGrp="1"/>
          </p:cNvSpPr>
          <p:nvPr>
            <p:ph type="sldNum" sz="quarter" idx="12"/>
          </p:nvPr>
        </p:nvSpPr>
        <p:spPr/>
        <p:txBody>
          <a:bodyPr/>
          <a:lstStyle/>
          <a:p>
            <a:fld id="{3086EA1D-707D-B54C-8FFB-433BD1A27D0B}" type="slidenum">
              <a:rPr lang="en-US" smtClean="0"/>
              <a:pPr/>
              <a:t>6</a:t>
            </a:fld>
            <a:endParaRPr lang="en-US" dirty="0"/>
          </a:p>
        </p:txBody>
      </p:sp>
    </p:spTree>
    <p:extLst>
      <p:ext uri="{BB962C8B-B14F-4D97-AF65-F5344CB8AC3E}">
        <p14:creationId xmlns:p14="http://schemas.microsoft.com/office/powerpoint/2010/main" val="1815117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71D2A-A1D3-3DF5-22E0-497A8083E1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15145D-D3E3-B561-F1F8-4179D855CC72}"/>
              </a:ext>
            </a:extLst>
          </p:cNvPr>
          <p:cNvSpPr>
            <a:spLocks noGrp="1"/>
          </p:cNvSpPr>
          <p:nvPr>
            <p:ph type="body" sz="quarter" idx="11"/>
          </p:nvPr>
        </p:nvSpPr>
        <p:spPr/>
        <p:txBody>
          <a:bodyPr/>
          <a:lstStyle/>
          <a:p>
            <a:r>
              <a:rPr lang="en-US" dirty="0"/>
              <a:t>How it started…</a:t>
            </a:r>
          </a:p>
        </p:txBody>
      </p:sp>
      <p:sp>
        <p:nvSpPr>
          <p:cNvPr id="4" name="Title 3">
            <a:extLst>
              <a:ext uri="{FF2B5EF4-FFF2-40B4-BE49-F238E27FC236}">
                <a16:creationId xmlns:a16="http://schemas.microsoft.com/office/drawing/2014/main" id="{2AFF4FAF-132C-419F-1760-82537511C64D}"/>
              </a:ext>
            </a:extLst>
          </p:cNvPr>
          <p:cNvSpPr>
            <a:spLocks noGrp="1"/>
          </p:cNvSpPr>
          <p:nvPr>
            <p:ph type="title"/>
          </p:nvPr>
        </p:nvSpPr>
        <p:spPr/>
        <p:txBody>
          <a:bodyPr>
            <a:normAutofit fontScale="90000"/>
          </a:bodyPr>
          <a:lstStyle/>
          <a:p>
            <a:r>
              <a:rPr lang="en-US" dirty="0"/>
              <a:t>History (2003</a:t>
            </a:r>
            <a:r>
              <a:rPr lang="en-US" sz="3600" dirty="0"/>
              <a:t>ish</a:t>
            </a:r>
            <a:r>
              <a:rPr lang="en-US" dirty="0"/>
              <a:t>-2024)</a:t>
            </a:r>
          </a:p>
        </p:txBody>
      </p:sp>
      <p:sp>
        <p:nvSpPr>
          <p:cNvPr id="5" name="Slide Number Placeholder 4">
            <a:extLst>
              <a:ext uri="{FF2B5EF4-FFF2-40B4-BE49-F238E27FC236}">
                <a16:creationId xmlns:a16="http://schemas.microsoft.com/office/drawing/2014/main" id="{87A44224-F475-7C23-C699-3335305A0151}"/>
              </a:ext>
            </a:extLst>
          </p:cNvPr>
          <p:cNvSpPr>
            <a:spLocks noGrp="1"/>
          </p:cNvSpPr>
          <p:nvPr>
            <p:ph type="sldNum" sz="quarter" idx="12"/>
          </p:nvPr>
        </p:nvSpPr>
        <p:spPr/>
        <p:txBody>
          <a:bodyPr/>
          <a:lstStyle/>
          <a:p>
            <a:fld id="{3086EA1D-707D-B54C-8FFB-433BD1A27D0B}" type="slidenum">
              <a:rPr lang="en-US" smtClean="0"/>
              <a:pPr/>
              <a:t>7</a:t>
            </a:fld>
            <a:endParaRPr lang="en-US" dirty="0"/>
          </a:p>
        </p:txBody>
      </p:sp>
      <p:pic>
        <p:nvPicPr>
          <p:cNvPr id="8" name="Picture 7" descr="A screen shot of a computer&#10;&#10;AI-generated content may be incorrect.">
            <a:extLst>
              <a:ext uri="{FF2B5EF4-FFF2-40B4-BE49-F238E27FC236}">
                <a16:creationId xmlns:a16="http://schemas.microsoft.com/office/drawing/2014/main" id="{184F4A02-DEE8-9A3D-6185-E2288F1C5E91}"/>
              </a:ext>
            </a:extLst>
          </p:cNvPr>
          <p:cNvPicPr>
            <a:picLocks noChangeAspect="1"/>
          </p:cNvPicPr>
          <p:nvPr/>
        </p:nvPicPr>
        <p:blipFill>
          <a:blip r:embed="rId2"/>
          <a:stretch>
            <a:fillRect/>
          </a:stretch>
        </p:blipFill>
        <p:spPr>
          <a:xfrm>
            <a:off x="4980633" y="954291"/>
            <a:ext cx="5943600" cy="5577509"/>
          </a:xfrm>
          <a:prstGeom prst="rect">
            <a:avLst/>
          </a:prstGeom>
        </p:spPr>
      </p:pic>
      <p:sp>
        <p:nvSpPr>
          <p:cNvPr id="9" name="TextBox 8">
            <a:extLst>
              <a:ext uri="{FF2B5EF4-FFF2-40B4-BE49-F238E27FC236}">
                <a16:creationId xmlns:a16="http://schemas.microsoft.com/office/drawing/2014/main" id="{7AEA5594-1994-5D9A-9660-5D692F426ECB}"/>
              </a:ext>
            </a:extLst>
          </p:cNvPr>
          <p:cNvSpPr txBox="1"/>
          <p:nvPr/>
        </p:nvSpPr>
        <p:spPr>
          <a:xfrm>
            <a:off x="457200" y="1889338"/>
            <a:ext cx="4360606" cy="923330"/>
          </a:xfrm>
          <a:prstGeom prst="rect">
            <a:avLst/>
          </a:prstGeom>
          <a:noFill/>
        </p:spPr>
        <p:txBody>
          <a:bodyPr wrap="square" rtlCol="0">
            <a:spAutoFit/>
          </a:bodyPr>
          <a:lstStyle/>
          <a:p>
            <a:r>
              <a:rPr lang="en-US" b="1" dirty="0"/>
              <a:t>The old Education Store</a:t>
            </a:r>
          </a:p>
          <a:p>
            <a:endParaRPr lang="en-US" b="1" dirty="0"/>
          </a:p>
          <a:p>
            <a:pPr marL="285750" indent="-285750">
              <a:buFont typeface="Arial" panose="020B0604020202020204" pitchFamily="34" charset="0"/>
              <a:buChar char="•"/>
            </a:pPr>
            <a:r>
              <a:rPr lang="en-US" dirty="0"/>
              <a:t>What was the site like before?</a:t>
            </a:r>
          </a:p>
        </p:txBody>
      </p:sp>
    </p:spTree>
    <p:extLst>
      <p:ext uri="{BB962C8B-B14F-4D97-AF65-F5344CB8AC3E}">
        <p14:creationId xmlns:p14="http://schemas.microsoft.com/office/powerpoint/2010/main" val="2082897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308BEF-1520-AC4F-574A-2F4902AAEC4B}"/>
              </a:ext>
            </a:extLst>
          </p:cNvPr>
          <p:cNvSpPr>
            <a:spLocks noGrp="1"/>
          </p:cNvSpPr>
          <p:nvPr>
            <p:ph type="sldNum" sz="quarter" idx="12"/>
          </p:nvPr>
        </p:nvSpPr>
        <p:spPr/>
        <p:txBody>
          <a:bodyPr/>
          <a:lstStyle/>
          <a:p>
            <a:fld id="{3086EA1D-707D-B54C-8FFB-433BD1A27D0B}" type="slidenum">
              <a:rPr lang="en-US" smtClean="0"/>
              <a:pPr/>
              <a:t>8</a:t>
            </a:fld>
            <a:endParaRPr lang="en-US" dirty="0"/>
          </a:p>
        </p:txBody>
      </p:sp>
      <p:pic>
        <p:nvPicPr>
          <p:cNvPr id="15" name="Picture 14" descr="A screenshot of a computer&#10;&#10;AI-generated content may be incorrect.">
            <a:extLst>
              <a:ext uri="{FF2B5EF4-FFF2-40B4-BE49-F238E27FC236}">
                <a16:creationId xmlns:a16="http://schemas.microsoft.com/office/drawing/2014/main" id="{A4D0C43C-B3A1-B795-219D-83F803D4AC9A}"/>
              </a:ext>
            </a:extLst>
          </p:cNvPr>
          <p:cNvPicPr>
            <a:picLocks noChangeAspect="1"/>
          </p:cNvPicPr>
          <p:nvPr/>
        </p:nvPicPr>
        <p:blipFill>
          <a:blip r:embed="rId2"/>
          <a:stretch>
            <a:fillRect/>
          </a:stretch>
        </p:blipFill>
        <p:spPr>
          <a:xfrm>
            <a:off x="4971421" y="974036"/>
            <a:ext cx="6400800" cy="5641285"/>
          </a:xfrm>
          <a:prstGeom prst="rect">
            <a:avLst/>
          </a:prstGeom>
        </p:spPr>
      </p:pic>
      <p:sp>
        <p:nvSpPr>
          <p:cNvPr id="18" name="Text Placeholder 1">
            <a:extLst>
              <a:ext uri="{FF2B5EF4-FFF2-40B4-BE49-F238E27FC236}">
                <a16:creationId xmlns:a16="http://schemas.microsoft.com/office/drawing/2014/main" id="{B5740F77-A7DC-2189-0CC5-578569A6DD42}"/>
              </a:ext>
            </a:extLst>
          </p:cNvPr>
          <p:cNvSpPr>
            <a:spLocks noGrp="1"/>
          </p:cNvSpPr>
          <p:nvPr>
            <p:ph type="body" sz="quarter" idx="11"/>
          </p:nvPr>
        </p:nvSpPr>
        <p:spPr>
          <a:xfrm>
            <a:off x="457200" y="954291"/>
            <a:ext cx="11277600" cy="365760"/>
          </a:xfrm>
        </p:spPr>
        <p:txBody>
          <a:bodyPr/>
          <a:lstStyle/>
          <a:p>
            <a:r>
              <a:rPr lang="en-US" dirty="0"/>
              <a:t>How it started…</a:t>
            </a:r>
          </a:p>
        </p:txBody>
      </p:sp>
      <p:sp>
        <p:nvSpPr>
          <p:cNvPr id="19" name="Title 3">
            <a:extLst>
              <a:ext uri="{FF2B5EF4-FFF2-40B4-BE49-F238E27FC236}">
                <a16:creationId xmlns:a16="http://schemas.microsoft.com/office/drawing/2014/main" id="{3EE1DCF7-D040-E446-DD95-CB24DEC8294E}"/>
              </a:ext>
            </a:extLst>
          </p:cNvPr>
          <p:cNvSpPr>
            <a:spLocks noGrp="1"/>
          </p:cNvSpPr>
          <p:nvPr>
            <p:ph type="title"/>
          </p:nvPr>
        </p:nvSpPr>
        <p:spPr>
          <a:xfrm>
            <a:off x="468086" y="385004"/>
            <a:ext cx="11266714" cy="589032"/>
          </a:xfrm>
        </p:spPr>
        <p:txBody>
          <a:bodyPr>
            <a:normAutofit fontScale="90000"/>
          </a:bodyPr>
          <a:lstStyle/>
          <a:p>
            <a:r>
              <a:rPr lang="en-US" dirty="0"/>
              <a:t>History (2003</a:t>
            </a:r>
            <a:r>
              <a:rPr lang="en-US" sz="3600" dirty="0"/>
              <a:t>ish</a:t>
            </a:r>
            <a:r>
              <a:rPr lang="en-US" dirty="0"/>
              <a:t>-2024)</a:t>
            </a:r>
          </a:p>
        </p:txBody>
      </p:sp>
      <p:sp>
        <p:nvSpPr>
          <p:cNvPr id="20" name="TextBox 19">
            <a:extLst>
              <a:ext uri="{FF2B5EF4-FFF2-40B4-BE49-F238E27FC236}">
                <a16:creationId xmlns:a16="http://schemas.microsoft.com/office/drawing/2014/main" id="{CE5F7E06-160B-DE0C-9474-18433FD95E26}"/>
              </a:ext>
            </a:extLst>
          </p:cNvPr>
          <p:cNvSpPr txBox="1"/>
          <p:nvPr/>
        </p:nvSpPr>
        <p:spPr>
          <a:xfrm>
            <a:off x="457200" y="1889338"/>
            <a:ext cx="4355432" cy="2031325"/>
          </a:xfrm>
          <a:prstGeom prst="rect">
            <a:avLst/>
          </a:prstGeom>
          <a:noFill/>
        </p:spPr>
        <p:txBody>
          <a:bodyPr wrap="square" rtlCol="0">
            <a:spAutoFit/>
          </a:bodyPr>
          <a:lstStyle/>
          <a:p>
            <a:r>
              <a:rPr lang="en-US" b="1" dirty="0"/>
              <a:t>The old Education Store</a:t>
            </a:r>
          </a:p>
          <a:p>
            <a:endParaRPr lang="en-US" b="1" dirty="0"/>
          </a:p>
          <a:p>
            <a:r>
              <a:rPr lang="en-US" sz="1600" b="1" dirty="0"/>
              <a:t>Front-end</a:t>
            </a:r>
          </a:p>
          <a:p>
            <a:endParaRPr lang="en-US" b="1" dirty="0"/>
          </a:p>
          <a:p>
            <a:pPr marL="285750" indent="-285750">
              <a:buFont typeface="Arial" panose="020B0604020202020204" pitchFamily="34" charset="0"/>
              <a:buChar char="•"/>
            </a:pPr>
            <a:r>
              <a:rPr lang="en-US" dirty="0"/>
              <a:t>First snapshot available on the </a:t>
            </a:r>
            <a:r>
              <a:rPr lang="en-US" dirty="0" err="1"/>
              <a:t>WayBack</a:t>
            </a:r>
            <a:r>
              <a:rPr lang="en-US" dirty="0"/>
              <a:t> Machine (web.archive.org) is from 2010…</a:t>
            </a:r>
          </a:p>
        </p:txBody>
      </p:sp>
    </p:spTree>
    <p:extLst>
      <p:ext uri="{BB962C8B-B14F-4D97-AF65-F5344CB8AC3E}">
        <p14:creationId xmlns:p14="http://schemas.microsoft.com/office/powerpoint/2010/main" val="321068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752BB08-6EC5-4921-17C6-E9CEEB13BF77}"/>
              </a:ext>
            </a:extLst>
          </p:cNvPr>
          <p:cNvSpPr>
            <a:spLocks noGrp="1"/>
          </p:cNvSpPr>
          <p:nvPr>
            <p:ph type="sldNum" sz="quarter" idx="12"/>
          </p:nvPr>
        </p:nvSpPr>
        <p:spPr/>
        <p:txBody>
          <a:bodyPr/>
          <a:lstStyle/>
          <a:p>
            <a:fld id="{3086EA1D-707D-B54C-8FFB-433BD1A27D0B}" type="slidenum">
              <a:rPr lang="en-US" smtClean="0"/>
              <a:pPr/>
              <a:t>9</a:t>
            </a:fld>
            <a:endParaRPr lang="en-US" dirty="0"/>
          </a:p>
        </p:txBody>
      </p:sp>
      <p:pic>
        <p:nvPicPr>
          <p:cNvPr id="13" name="Picture 12" descr="A computer screen shot of a website&#10;&#10;AI-generated content may be incorrect.">
            <a:extLst>
              <a:ext uri="{FF2B5EF4-FFF2-40B4-BE49-F238E27FC236}">
                <a16:creationId xmlns:a16="http://schemas.microsoft.com/office/drawing/2014/main" id="{BA305BCC-8AD3-DDED-D617-16AD16BE159B}"/>
              </a:ext>
            </a:extLst>
          </p:cNvPr>
          <p:cNvPicPr>
            <a:picLocks noChangeAspect="1"/>
          </p:cNvPicPr>
          <p:nvPr/>
        </p:nvPicPr>
        <p:blipFill>
          <a:blip r:embed="rId2"/>
          <a:stretch>
            <a:fillRect/>
          </a:stretch>
        </p:blipFill>
        <p:spPr>
          <a:xfrm>
            <a:off x="4982307" y="954291"/>
            <a:ext cx="6400800" cy="5641285"/>
          </a:xfrm>
          <a:prstGeom prst="rect">
            <a:avLst/>
          </a:prstGeom>
        </p:spPr>
      </p:pic>
      <p:sp>
        <p:nvSpPr>
          <p:cNvPr id="6" name="Text Placeholder 1">
            <a:extLst>
              <a:ext uri="{FF2B5EF4-FFF2-40B4-BE49-F238E27FC236}">
                <a16:creationId xmlns:a16="http://schemas.microsoft.com/office/drawing/2014/main" id="{9242926E-2EC2-5CF3-2622-05E0E1E20624}"/>
              </a:ext>
            </a:extLst>
          </p:cNvPr>
          <p:cNvSpPr>
            <a:spLocks noGrp="1"/>
          </p:cNvSpPr>
          <p:nvPr>
            <p:ph type="body" sz="quarter" idx="11"/>
          </p:nvPr>
        </p:nvSpPr>
        <p:spPr>
          <a:xfrm>
            <a:off x="457200" y="954291"/>
            <a:ext cx="11277600" cy="365760"/>
          </a:xfrm>
        </p:spPr>
        <p:txBody>
          <a:bodyPr/>
          <a:lstStyle/>
          <a:p>
            <a:r>
              <a:rPr lang="en-US" dirty="0"/>
              <a:t>How it started…</a:t>
            </a:r>
          </a:p>
        </p:txBody>
      </p:sp>
      <p:sp>
        <p:nvSpPr>
          <p:cNvPr id="7" name="Title 3">
            <a:extLst>
              <a:ext uri="{FF2B5EF4-FFF2-40B4-BE49-F238E27FC236}">
                <a16:creationId xmlns:a16="http://schemas.microsoft.com/office/drawing/2014/main" id="{0A548666-C993-D17F-6BE3-6EA826F52EA7}"/>
              </a:ext>
            </a:extLst>
          </p:cNvPr>
          <p:cNvSpPr>
            <a:spLocks noGrp="1"/>
          </p:cNvSpPr>
          <p:nvPr>
            <p:ph type="title"/>
          </p:nvPr>
        </p:nvSpPr>
        <p:spPr>
          <a:xfrm>
            <a:off x="468086" y="385004"/>
            <a:ext cx="11266714" cy="589032"/>
          </a:xfrm>
        </p:spPr>
        <p:txBody>
          <a:bodyPr>
            <a:normAutofit fontScale="90000"/>
          </a:bodyPr>
          <a:lstStyle/>
          <a:p>
            <a:r>
              <a:rPr lang="en-US" dirty="0"/>
              <a:t>History (2003</a:t>
            </a:r>
            <a:r>
              <a:rPr lang="en-US" sz="3600" dirty="0"/>
              <a:t>ish</a:t>
            </a:r>
            <a:r>
              <a:rPr lang="en-US" dirty="0"/>
              <a:t>-2024)</a:t>
            </a:r>
          </a:p>
        </p:txBody>
      </p:sp>
      <p:sp>
        <p:nvSpPr>
          <p:cNvPr id="8" name="TextBox 7">
            <a:extLst>
              <a:ext uri="{FF2B5EF4-FFF2-40B4-BE49-F238E27FC236}">
                <a16:creationId xmlns:a16="http://schemas.microsoft.com/office/drawing/2014/main" id="{DAE71129-8D4E-C866-41E3-3D1EEF26CBC3}"/>
              </a:ext>
            </a:extLst>
          </p:cNvPr>
          <p:cNvSpPr txBox="1"/>
          <p:nvPr/>
        </p:nvSpPr>
        <p:spPr>
          <a:xfrm>
            <a:off x="457199" y="1889338"/>
            <a:ext cx="4399935" cy="1754326"/>
          </a:xfrm>
          <a:prstGeom prst="rect">
            <a:avLst/>
          </a:prstGeom>
          <a:noFill/>
        </p:spPr>
        <p:txBody>
          <a:bodyPr wrap="square" rtlCol="0">
            <a:spAutoFit/>
          </a:bodyPr>
          <a:lstStyle/>
          <a:p>
            <a:r>
              <a:rPr lang="en-US" b="1" dirty="0"/>
              <a:t>The old Education Store</a:t>
            </a:r>
          </a:p>
          <a:p>
            <a:endParaRPr lang="en-US" b="1" dirty="0"/>
          </a:p>
          <a:p>
            <a:r>
              <a:rPr lang="en-US" sz="1600" b="1" dirty="0"/>
              <a:t>Front-end</a:t>
            </a:r>
          </a:p>
          <a:p>
            <a:endParaRPr lang="en-US" b="1" dirty="0"/>
          </a:p>
          <a:p>
            <a:pPr marL="285750" indent="-285750">
              <a:buFont typeface="Arial" panose="020B0604020202020204" pitchFamily="34" charset="0"/>
              <a:buChar char="•"/>
            </a:pPr>
            <a:r>
              <a:rPr lang="en-US" dirty="0"/>
              <a:t>Circa 2012…new design, shopping cart, </a:t>
            </a:r>
            <a:br>
              <a:rPr lang="en-US" dirty="0"/>
            </a:br>
            <a:r>
              <a:rPr lang="en-US" dirty="0"/>
              <a:t>better navigation, more graphics, etc.</a:t>
            </a:r>
          </a:p>
        </p:txBody>
      </p:sp>
    </p:spTree>
    <p:extLst>
      <p:ext uri="{BB962C8B-B14F-4D97-AF65-F5344CB8AC3E}">
        <p14:creationId xmlns:p14="http://schemas.microsoft.com/office/powerpoint/2010/main" val="3488476281"/>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Alt-Widescreen-20231110" id="{F218E956-3EF7-C74B-B913-ECEA98BCBD3B}" vid="{FE519D9E-70B6-014C-84F2-2F94F9874F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656b4d-3fa0-4709-acfb-d5e813445d1e">
      <UserInfo>
        <DisplayName>Schott, Thomas H.</DisplayName>
        <AccountId>17</AccountId>
        <AccountType/>
      </UserInfo>
      <UserInfo>
        <DisplayName>Sarault, Olivia M</DisplayName>
        <AccountId>29</AccountId>
        <AccountType/>
      </UserInfo>
      <UserInfo>
        <DisplayName>Hiller, Kelly R</DisplayName>
        <AccountId>98</AccountId>
        <AccountType/>
      </UserInfo>
      <UserInfo>
        <DisplayName>Eddy, Abigail Ellen</DisplayName>
        <AccountId>46</AccountId>
        <AccountType/>
      </UserInfo>
      <UserInfo>
        <DisplayName>Gu, Yu Rain</DisplayName>
        <AccountId>77</AccountId>
        <AccountType/>
      </UserInfo>
      <UserInfo>
        <DisplayName>Reese, Kristy S</DisplayName>
        <AccountId>26</AccountId>
        <AccountType/>
      </UserInfo>
    </SharedWithUsers>
    <lcf76f155ced4ddcb4097134ff3c332f xmlns="37af3f4b-4b66-46f9-8456-831d9bc3e737">
      <Terms xmlns="http://schemas.microsoft.com/office/infopath/2007/PartnerControls"/>
    </lcf76f155ced4ddcb4097134ff3c332f>
    <TaxCatchAll xmlns="d6656b4d-3fa0-4709-acfb-d5e813445d1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E202481DC1CB46AA011D949D311478" ma:contentTypeVersion="14" ma:contentTypeDescription="Create a new document." ma:contentTypeScope="" ma:versionID="525164dac9297210c095a5bd80287f9a">
  <xsd:schema xmlns:xsd="http://www.w3.org/2001/XMLSchema" xmlns:xs="http://www.w3.org/2001/XMLSchema" xmlns:p="http://schemas.microsoft.com/office/2006/metadata/properties" xmlns:ns2="37af3f4b-4b66-46f9-8456-831d9bc3e737" xmlns:ns3="d6656b4d-3fa0-4709-acfb-d5e813445d1e" targetNamespace="http://schemas.microsoft.com/office/2006/metadata/properties" ma:root="true" ma:fieldsID="47e49e78aff16fc85174c3b1ac7b7e79" ns2:_="" ns3:_="">
    <xsd:import namespace="37af3f4b-4b66-46f9-8456-831d9bc3e737"/>
    <xsd:import namespace="d6656b4d-3fa0-4709-acfb-d5e813445d1e"/>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af3f4b-4b66-46f9-8456-831d9bc3e7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e9e90a8-b24c-4be7-8760-a88b2cd47eb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56b4d-3fa0-4709-acfb-d5e813445d1e"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ebcf308-42de-4d63-b51a-b2360cc04078}" ma:internalName="TaxCatchAll" ma:showField="CatchAllData" ma:web="d6656b4d-3fa0-4709-acfb-d5e813445d1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DE0D6C-581B-4814-98E7-EF172D5D46A1}">
  <ds:schemaRefs>
    <ds:schemaRef ds:uri="http://schemas.microsoft.com/office/infopath/2007/PartnerControls"/>
    <ds:schemaRef ds:uri="http://schemas.openxmlformats.org/package/2006/metadata/core-properties"/>
    <ds:schemaRef ds:uri="d6656b4d-3fa0-4709-acfb-d5e813445d1e"/>
    <ds:schemaRef ds:uri="http://www.w3.org/XML/1998/namespace"/>
    <ds:schemaRef ds:uri="http://schemas.microsoft.com/office/2006/documentManagement/types"/>
    <ds:schemaRef ds:uri="http://purl.org/dc/terms/"/>
    <ds:schemaRef ds:uri="http://purl.org/dc/dcmitype/"/>
    <ds:schemaRef ds:uri="http://purl.org/dc/elements/1.1/"/>
    <ds:schemaRef ds:uri="37af3f4b-4b66-46f9-8456-831d9bc3e737"/>
    <ds:schemaRef ds:uri="http://schemas.microsoft.com/office/2006/metadata/properties"/>
  </ds:schemaRefs>
</ds:datastoreItem>
</file>

<file path=customXml/itemProps2.xml><?xml version="1.0" encoding="utf-8"?>
<ds:datastoreItem xmlns:ds="http://schemas.openxmlformats.org/officeDocument/2006/customXml" ds:itemID="{4E25EC03-AAAA-4B6B-9D28-5719C1FEBC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af3f4b-4b66-46f9-8456-831d9bc3e737"/>
    <ds:schemaRef ds:uri="d6656b4d-3fa0-4709-acfb-d5e813445d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B64EEB-1B4A-4920-AA44-E234D7D487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NETC_2025_EdStore_Presentation</Template>
  <TotalTime>6876</TotalTime>
  <Words>2377</Words>
  <Application>Microsoft Office PowerPoint</Application>
  <PresentationFormat>Widescreen</PresentationFormat>
  <Paragraphs>403</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Wingdings</vt:lpstr>
      <vt:lpstr>Franklin Gothic Book</vt:lpstr>
      <vt:lpstr>Franklin Gothic Medium</vt:lpstr>
      <vt:lpstr>Arial</vt:lpstr>
      <vt:lpstr>Franklin Gothic Medium Cond</vt:lpstr>
      <vt:lpstr>Calibri</vt:lpstr>
      <vt:lpstr>Office Theme</vt:lpstr>
      <vt:lpstr>Purdue Extension – The Education Store</vt:lpstr>
      <vt:lpstr>Introductions</vt:lpstr>
      <vt:lpstr>Introductions</vt:lpstr>
      <vt:lpstr>Introductions</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History (2003ish-2024)</vt:lpstr>
      <vt:lpstr>Current Day (2025-?)</vt:lpstr>
      <vt:lpstr>Current Day (2025-?)</vt:lpstr>
      <vt:lpstr>Current Day (2025-?)</vt:lpstr>
      <vt:lpstr>Current Day (2025-?)</vt:lpstr>
      <vt:lpstr>Current Day (2025-?)</vt:lpstr>
      <vt:lpstr>Current Day (2025-?)</vt:lpstr>
      <vt:lpstr>Current Day (2025-?)</vt:lpstr>
      <vt:lpstr>Current Day (2025-?)</vt:lpstr>
      <vt:lpstr>Current Day (2025-?)</vt:lpstr>
      <vt:lpstr>Current Day (2025-?)</vt:lpstr>
      <vt:lpstr>Current Day (2025-?)</vt:lpstr>
      <vt:lpstr>Current Day (2025-?)</vt:lpstr>
      <vt:lpstr>Current Day (2025-?)</vt:lpstr>
      <vt:lpstr>Current Day (2025-?)</vt:lpstr>
      <vt:lpstr>Current Day (2025-?)</vt:lpstr>
      <vt:lpstr>Current Day (2025-?)</vt:lpstr>
      <vt:lpstr>Current Day (2025-?)</vt:lpstr>
      <vt:lpstr>Current Day (2025-?)</vt:lpstr>
      <vt:lpstr>Current Day (2025-?)</vt:lpstr>
      <vt:lpstr>Future</vt:lpstr>
      <vt:lpstr>Lessons Learned</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Imboden, Eric A</dc:creator>
  <cp:lastModifiedBy>Imboden, Eric A</cp:lastModifiedBy>
  <cp:revision>32</cp:revision>
  <dcterms:created xsi:type="dcterms:W3CDTF">2025-05-14T13:59:57Z</dcterms:created>
  <dcterms:modified xsi:type="dcterms:W3CDTF">2025-06-05T03:18:45Z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0x01010054E202481DC1CB46AA011D949D311478</vt:lpwstr>
  </property>
  <property fmtid="{D5CDD505-2E9C-101B-9397-08002B2CF9AE}" pid="3" name="MediaServiceImageTags">
    <vt:lpwstr/>
  </property>
  <property fmtid="{D5CDD505-2E9C-101B-9397-08002B2CF9AE}" pid="4" name="MSIP_Label_f7606f69-b0ae-4874-be30-7d43a3c7be10_Enabled">
    <vt:lpwstr>true</vt:lpwstr>
  </property>
  <property fmtid="{D5CDD505-2E9C-101B-9397-08002B2CF9AE}" pid="5" name="MSIP_Label_f7606f69-b0ae-4874-be30-7d43a3c7be10_SetDate">
    <vt:lpwstr>2025-05-14T14:01:22Z</vt:lpwstr>
  </property>
  <property fmtid="{D5CDD505-2E9C-101B-9397-08002B2CF9AE}" pid="6" name="MSIP_Label_f7606f69-b0ae-4874-be30-7d43a3c7be10_Method">
    <vt:lpwstr>Standard</vt:lpwstr>
  </property>
  <property fmtid="{D5CDD505-2E9C-101B-9397-08002B2CF9AE}" pid="7" name="MSIP_Label_f7606f69-b0ae-4874-be30-7d43a3c7be10_Name">
    <vt:lpwstr>defa4170-0d19-0005-0001-bc88714345d2</vt:lpwstr>
  </property>
  <property fmtid="{D5CDD505-2E9C-101B-9397-08002B2CF9AE}" pid="8" name="MSIP_Label_f7606f69-b0ae-4874-be30-7d43a3c7be10_SiteId">
    <vt:lpwstr>4130bd39-7c53-419c-b1e5-8758d6d63f21</vt:lpwstr>
  </property>
  <property fmtid="{D5CDD505-2E9C-101B-9397-08002B2CF9AE}" pid="9" name="MSIP_Label_f7606f69-b0ae-4874-be30-7d43a3c7be10_ActionId">
    <vt:lpwstr>1b8c8fa9-4279-4838-b4a2-f797dd175cfb</vt:lpwstr>
  </property>
  <property fmtid="{D5CDD505-2E9C-101B-9397-08002B2CF9AE}" pid="10" name="MSIP_Label_f7606f69-b0ae-4874-be30-7d43a3c7be10_ContentBits">
    <vt:lpwstr>0</vt:lpwstr>
  </property>
  <property fmtid="{D5CDD505-2E9C-101B-9397-08002B2CF9AE}" pid="11" name="MSIP_Label_f7606f69-b0ae-4874-be30-7d43a3c7be10_Tag">
    <vt:lpwstr>10, 3, 0, 1</vt:lpwstr>
  </property>
</Properties>
</file>